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3"/>
  </p:sldMasterIdLst>
  <p:notesMasterIdLst>
    <p:notesMasterId r:id="rId20"/>
  </p:notesMasterIdLst>
  <p:handoutMasterIdLst>
    <p:handoutMasterId r:id="rId21"/>
  </p:handoutMasterIdLst>
  <p:sldIdLst>
    <p:sldId id="490" r:id="rId4"/>
    <p:sldId id="491" r:id="rId5"/>
    <p:sldId id="492" r:id="rId6"/>
    <p:sldId id="493" r:id="rId7"/>
    <p:sldId id="509" r:id="rId8"/>
    <p:sldId id="494" r:id="rId9"/>
    <p:sldId id="495" r:id="rId10"/>
    <p:sldId id="496" r:id="rId11"/>
    <p:sldId id="510" r:id="rId12"/>
    <p:sldId id="505" r:id="rId13"/>
    <p:sldId id="497" r:id="rId14"/>
    <p:sldId id="499" r:id="rId15"/>
    <p:sldId id="514" r:id="rId16"/>
    <p:sldId id="515" r:id="rId17"/>
    <p:sldId id="512" r:id="rId18"/>
    <p:sldId id="51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66"/>
    <a:srgbClr val="660066"/>
    <a:srgbClr val="003300"/>
    <a:srgbClr val="CC3300"/>
    <a:srgbClr val="B2B2B2"/>
    <a:srgbClr val="9CD2D6"/>
    <a:srgbClr val="000000"/>
    <a:srgbClr val="C2D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53226" autoAdjust="0"/>
  </p:normalViewPr>
  <p:slideViewPr>
    <p:cSldViewPr>
      <p:cViewPr varScale="1">
        <p:scale>
          <a:sx n="62" d="100"/>
          <a:sy n="62" d="100"/>
        </p:scale>
        <p:origin x="2646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34" y="10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787850" y="9045759"/>
            <a:ext cx="964642" cy="4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37" tIns="48419" rIns="96837" bIns="48419" anchor="ctr"/>
          <a:lstStyle/>
          <a:p>
            <a:pPr algn="r" defTabSz="967442">
              <a:defRPr/>
            </a:pPr>
            <a:fld id="{93B76F93-DA60-4966-90C0-7421C66CAA7E}" type="slidenum">
              <a:rPr lang="en-US" sz="1000"/>
              <a:pPr algn="r" defTabSz="967442">
                <a:defRPr/>
              </a:pPr>
              <a:t>‹#›</a:t>
            </a:fld>
            <a:endParaRPr lang="en-US" sz="1000" dirty="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77296" y="9045759"/>
            <a:ext cx="2893925" cy="472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6837" tIns="48419" rIns="96837" bIns="48419" anchor="ctr"/>
          <a:lstStyle/>
          <a:p>
            <a:pPr defTabSz="967442">
              <a:defRPr/>
            </a:pPr>
            <a:r>
              <a:rPr lang="en-US" sz="1000" dirty="0" smtClean="0"/>
              <a:t>The Fresh Connection - Round 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642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1600" y="4572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1148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15" tIns="48208" rIns="96415" bIns="48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943600" y="8686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548" tIns="45275" rIns="90548" bIns="45275" anchor="ctr"/>
          <a:lstStyle/>
          <a:p>
            <a:pPr algn="r" defTabSz="947495" eaLnBrk="0" hangingPunct="0">
              <a:defRPr/>
            </a:pPr>
            <a:fld id="{9BCFDD53-946C-442C-A33A-F00028D28D86}" type="slidenum">
              <a:rPr lang="en-US" sz="900"/>
              <a:pPr algn="r" defTabSz="947495" eaLnBrk="0" hangingPunct="0">
                <a:defRPr/>
              </a:pPr>
              <a:t>‹#›</a:t>
            </a:fld>
            <a:endParaRPr lang="en-US" sz="9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8686800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548" tIns="45275" rIns="90548" bIns="45275" anchor="ctr"/>
          <a:lstStyle/>
          <a:p>
            <a:pPr defTabSz="947495" eaLnBrk="0" hangingPunct="0">
              <a:defRPr/>
            </a:pPr>
            <a:r>
              <a:rPr lang="en-US" sz="900" u="none" dirty="0" smtClean="0"/>
              <a:t>The Fresh Connection</a:t>
            </a:r>
            <a:endParaRPr lang="en-US" sz="900" u="none" dirty="0"/>
          </a:p>
        </p:txBody>
      </p:sp>
    </p:spTree>
    <p:extLst>
      <p:ext uri="{BB962C8B-B14F-4D97-AF65-F5344CB8AC3E}">
        <p14:creationId xmlns:p14="http://schemas.microsoft.com/office/powerpoint/2010/main" val="42947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78AFC632-3A56-4E90-8920-03094750F707}" type="slidenum">
              <a:rPr lang="en-US" smtClean="0">
                <a:ea typeface="MS PGothic" pitchFamily="34" charset="-128"/>
              </a:rPr>
              <a:pPr defTabSz="931654"/>
              <a:t>1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56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6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506" y="4712986"/>
            <a:ext cx="5866562" cy="4007112"/>
          </a:xfrm>
          <a:noFill/>
          <a:ln/>
        </p:spPr>
        <p:txBody>
          <a:bodyPr lIns="94779" tIns="47390" rIns="94779" bIns="47390"/>
          <a:lstStyle/>
          <a:p>
            <a:pPr marL="239273" indent="-239273"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5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Poor performance:</a:t>
            </a:r>
          </a:p>
          <a:p>
            <a:r>
              <a:rPr lang="en-US" baseline="0" dirty="0" smtClean="0"/>
              <a:t>1. Unhappy customers because we do not meet promised service levels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2. Inventories either too low or too high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3. Obsolescence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4. Production costs are too high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5. Questionable supplier selection.</a:t>
            </a:r>
          </a:p>
          <a:p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new management team has been </a:t>
            </a:r>
            <a:r>
              <a:rPr lang="en-US" dirty="0" smtClean="0"/>
              <a:t>appointed - that is </a:t>
            </a:r>
            <a:r>
              <a:rPr lang="en-US" baseline="0" dirty="0" smtClean="0"/>
              <a:t>you!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You </a:t>
            </a:r>
            <a:r>
              <a:rPr lang="en-US" baseline="0" dirty="0" smtClean="0"/>
              <a:t>need the make the company profitable </a:t>
            </a:r>
            <a:r>
              <a:rPr lang="en-US" baseline="0" dirty="0" smtClean="0"/>
              <a:t>again</a:t>
            </a:r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49D03975-F19F-4034-A81C-ECD8DBACC614}" type="slidenum">
              <a:rPr lang="en-US" smtClean="0">
                <a:ea typeface="MS PGothic" pitchFamily="34" charset="-128"/>
              </a:rPr>
              <a:pPr defTabSz="931654"/>
              <a:t>2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24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fld id="{8A68C1B1-464A-4654-9490-EE8623C5CC50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4</a:t>
            </a:fld>
            <a:endParaRPr lang="en-US" dirty="0" smtClean="0">
              <a:latin typeface="Arial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8567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45789" y="9431731"/>
            <a:ext cx="2942328" cy="4964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9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44A7BBEB-411D-4497-A9EF-F491B9BCAAEF}" type="slidenum">
              <a:rPr lang="en-US" smtClean="0">
                <a:ea typeface="MS PGothic" pitchFamily="34" charset="-128"/>
              </a:rPr>
              <a:pPr defTabSz="931654"/>
              <a:t>7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57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44A7BBEB-411D-4497-A9EF-F491B9BCAAEF}" type="slidenum">
              <a:rPr lang="en-US" smtClean="0">
                <a:ea typeface="MS PGothic" pitchFamily="34" charset="-128"/>
              </a:rPr>
              <a:pPr defTabSz="931654"/>
              <a:t>8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20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5789" y="9431731"/>
            <a:ext cx="2942328" cy="4964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40885A-65CD-47B8-A0A8-9AA8DD413D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8FAA1174-389C-4C16-95B0-D9CF41975610}" type="slidenum">
              <a:rPr lang="en-US" smtClean="0">
                <a:ea typeface="MS PGothic" pitchFamily="34" charset="-128"/>
              </a:rPr>
              <a:pPr defTabSz="931654"/>
              <a:t>11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5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" y="1371600"/>
            <a:ext cx="8961120" cy="5394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.thefreshconnection.eu/2013/Login.aspx?ReturnUrl=/20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" y="274638"/>
            <a:ext cx="89611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The Fresh Connection?</a:t>
            </a:r>
          </a:p>
        </p:txBody>
      </p:sp>
      <p:sp>
        <p:nvSpPr>
          <p:cNvPr id="14340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91440" y="5669280"/>
            <a:ext cx="8961120" cy="1097280"/>
          </a:xfrm>
        </p:spPr>
        <p:txBody>
          <a:bodyPr anchor="ctr" anchorCtr="1"/>
          <a:lstStyle/>
          <a:p>
            <a:pPr marL="274320" indent="-274320" algn="ctr">
              <a:spcBef>
                <a:spcPct val="0"/>
              </a:spcBef>
              <a:buFontTx/>
              <a:buNone/>
            </a:pPr>
            <a:r>
              <a:rPr lang="nl-NL" dirty="0" smtClean="0"/>
              <a:t>A learning experience built around a cross functional business simulation.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58000" cy="429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/>
              <a:t>Individual Scores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15032"/>
              </p:ext>
            </p:extLst>
          </p:nvPr>
        </p:nvGraphicFramePr>
        <p:xfrm>
          <a:off x="91440" y="1280160"/>
          <a:ext cx="896112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/>
                <a:gridCol w="4480560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Role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Performance Measure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Sales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Net</a:t>
                      </a:r>
                      <a:r>
                        <a:rPr lang="en-US" sz="2800" b="1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revenue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Operations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Operational costs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Supply Chain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Inventory turns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Purchasing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Component cost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3200400" y="2743200"/>
            <a:ext cx="2743560" cy="2743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nl-N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nl-N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91440" y="539496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Price and volume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743200" y="137160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 anchorCtr="1"/>
          <a:lstStyle/>
          <a:p>
            <a:pPr algn="ctr"/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l-NL" b="1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Operational costs</a:t>
            </a:r>
          </a:p>
          <a:p>
            <a:pPr algn="ctr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Improvement projects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5394960" y="539496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Working capital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&amp; buildings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Overall Performance</a:t>
            </a:r>
          </a:p>
        </p:txBody>
      </p:sp>
    </p:spTree>
    <p:extLst>
      <p:ext uri="{BB962C8B-B14F-4D97-AF65-F5344CB8AC3E}">
        <p14:creationId xmlns:p14="http://schemas.microsoft.com/office/powerpoint/2010/main" val="31792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Logging 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3657600"/>
            <a:ext cx="6400800" cy="1371600"/>
          </a:xfrm>
        </p:spPr>
        <p:txBody>
          <a:bodyPr anchor="ctr" anchorCtr="0"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Login: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Password: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" y="1371600"/>
            <a:ext cx="896112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4400" b="1" u="sng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The Fresh Connection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PIJL-LINKS en -RECHTS 6"/>
          <p:cNvSpPr>
            <a:spLocks noChangeArrowheads="1"/>
          </p:cNvSpPr>
          <p:nvPr/>
        </p:nvSpPr>
        <p:spPr bwMode="auto">
          <a:xfrm>
            <a:off x="91440" y="4114800"/>
            <a:ext cx="8961120" cy="2651760"/>
          </a:xfrm>
          <a:prstGeom prst="leftRightArrow">
            <a:avLst>
              <a:gd name="adj1" fmla="val 50000"/>
              <a:gd name="adj2" fmla="val 49994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around!</a:t>
            </a:r>
            <a:endParaRPr lang="nl-NL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TFC Round 1</a:t>
            </a:r>
            <a:endParaRPr lang="en-US" dirty="0"/>
          </a:p>
        </p:txBody>
      </p:sp>
      <p:pic>
        <p:nvPicPr>
          <p:cNvPr id="3" name="Picture 2" descr="orange-05.png"/>
          <p:cNvPicPr preferRelativeResize="0">
            <a:picLocks/>
          </p:cNvPicPr>
          <p:nvPr/>
        </p:nvPicPr>
        <p:blipFill rotWithShape="1">
          <a:blip r:embed="rId2" cstate="print"/>
          <a:srcRect r="5084"/>
          <a:stretch/>
        </p:blipFill>
        <p:spPr>
          <a:xfrm>
            <a:off x="2011680" y="1371600"/>
            <a:ext cx="51206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9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to Board of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Results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What Worked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What Didn’t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Improvement </a:t>
            </a:r>
            <a:r>
              <a:rPr lang="en-US" sz="4000" b="1" dirty="0" smtClean="0"/>
              <a:t>Plans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4453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455613" y="685801"/>
            <a:ext cx="8229600" cy="5484813"/>
          </a:xfrm>
          <a:prstGeom prst="rect">
            <a:avLst/>
          </a:prstGeom>
        </p:spPr>
        <p:txBody>
          <a:bodyPr wrap="none" lIns="91429" tIns="45714" rIns="91429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60489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For Hybrid Binders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  <a:prstDash val="dash"/>
          </a:ln>
        </p:spPr>
        <p:txBody>
          <a:bodyPr wrap="none" lIns="91429" tIns="45714" rIns="91429" bIns="45714" rtlCol="0" anchor="ctr" anchorCtr="1">
            <a:noAutofit/>
          </a:bodyPr>
          <a:lstStyle/>
          <a:p>
            <a:r>
              <a:rPr lang="en-US" sz="2800" smtClean="0">
                <a:solidFill>
                  <a:srgbClr val="000000"/>
                </a:solidFill>
              </a:rPr>
              <a:t>1-14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8229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  <a:prstDash val="dash"/>
          </a:ln>
        </p:spPr>
        <p:txBody>
          <a:bodyPr wrap="none" rtlCol="0" anchor="ctr" anchorCtr="1"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2 Slides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Print on Both Sides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Collated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Portrait Orientation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Pure Black and White</a:t>
            </a:r>
          </a:p>
        </p:txBody>
      </p:sp>
    </p:spTree>
    <p:extLst>
      <p:ext uri="{BB962C8B-B14F-4D97-AF65-F5344CB8AC3E}">
        <p14:creationId xmlns:p14="http://schemas.microsoft.com/office/powerpoint/2010/main" val="344263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Clr>
                <a:srgbClr val="F58626"/>
              </a:buClr>
              <a:buNone/>
              <a:defRPr/>
            </a:pPr>
            <a:r>
              <a:rPr lang="nl-NL" sz="2400" b="1" dirty="0"/>
              <a:t>The Fresh Connection is a producer of fruit juices:</a:t>
            </a:r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/>
              <a:t>Suffering severe losses in the last year</a:t>
            </a:r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/>
              <a:t>Performing poorly across all functional areas</a:t>
            </a:r>
          </a:p>
          <a:p>
            <a:pPr marL="0" indent="0">
              <a:spcBef>
                <a:spcPts val="1200"/>
              </a:spcBef>
              <a:buClr>
                <a:srgbClr val="F58626"/>
              </a:buClr>
              <a:buNone/>
              <a:defRPr/>
            </a:pPr>
            <a:r>
              <a:rPr lang="nl-NL" sz="2400" b="1" dirty="0"/>
              <a:t>A </a:t>
            </a:r>
            <a:r>
              <a:rPr lang="nl-NL" sz="2400" b="1" dirty="0" smtClean="0"/>
              <a:t>new </a:t>
            </a:r>
            <a:r>
              <a:rPr lang="nl-NL" sz="2400" b="1" dirty="0"/>
              <a:t>management team has been appointed:</a:t>
            </a:r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 smtClean="0"/>
              <a:t>VP of Sales</a:t>
            </a:r>
            <a:endParaRPr lang="nl-NL" sz="1800" b="1" dirty="0"/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 smtClean="0"/>
              <a:t>VP of Purchasing</a:t>
            </a:r>
            <a:endParaRPr lang="nl-NL" sz="1800" b="1" dirty="0"/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 smtClean="0"/>
              <a:t>VP of Supply Chain</a:t>
            </a:r>
            <a:endParaRPr lang="nl-NL" sz="1800" b="1" dirty="0"/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 smtClean="0"/>
              <a:t>VP of Operations</a:t>
            </a:r>
            <a:endParaRPr lang="nl-NL" sz="1800" b="1" dirty="0"/>
          </a:p>
          <a:p>
            <a:pPr marL="0" lvl="2" indent="0">
              <a:spcBef>
                <a:spcPts val="1200"/>
              </a:spcBef>
              <a:buNone/>
              <a:defRPr/>
            </a:pPr>
            <a:r>
              <a:rPr lang="nl-NL" b="1" dirty="0"/>
              <a:t>The assignment is to make the company profitable again:</a:t>
            </a:r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/>
              <a:t>Strategic choices such as low </a:t>
            </a:r>
            <a:r>
              <a:rPr lang="nl-NL" sz="1800" b="1" dirty="0" smtClean="0"/>
              <a:t>cost, </a:t>
            </a:r>
            <a:r>
              <a:rPr lang="nl-NL" sz="1800" b="1" dirty="0"/>
              <a:t>best </a:t>
            </a:r>
            <a:r>
              <a:rPr lang="nl-NL" sz="1800" b="1" dirty="0" smtClean="0"/>
              <a:t>product, or market focus</a:t>
            </a:r>
            <a:endParaRPr lang="nl-NL" sz="1800" b="1" dirty="0"/>
          </a:p>
          <a:p>
            <a:pPr marL="365760" lvl="2" indent="-182880">
              <a:spcBef>
                <a:spcPts val="1200"/>
              </a:spcBef>
              <a:buFontTx/>
              <a:buChar char="•"/>
              <a:defRPr/>
            </a:pPr>
            <a:r>
              <a:rPr lang="nl-NL" sz="1800" b="1" dirty="0"/>
              <a:t>Tactical choices such as customer contracts and supplier </a:t>
            </a:r>
            <a:r>
              <a:rPr lang="nl-NL" sz="1800" b="1" dirty="0" smtClean="0"/>
              <a:t>selection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5903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Bef>
                <a:spcPts val="1800"/>
              </a:spcBef>
              <a:buNone/>
            </a:pPr>
            <a:r>
              <a:rPr lang="nl-NL" sz="2800" dirty="0" smtClean="0"/>
              <a:t>Real </a:t>
            </a:r>
            <a:r>
              <a:rPr lang="nl-NL" sz="2800" dirty="0"/>
              <a:t>life </a:t>
            </a:r>
            <a:r>
              <a:rPr lang="nl-NL" sz="2800" dirty="0" smtClean="0"/>
              <a:t>experience </a:t>
            </a:r>
            <a:r>
              <a:rPr lang="nl-NL" sz="2800" dirty="0"/>
              <a:t>within a simulated environment: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/>
              <a:t>Success is not the responsibility of one function; it takes teamwork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/>
              <a:t>A strategy is necessary to have a common direction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/>
              <a:t>Internal and external collaboration is a key to success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/>
              <a:t>The right management information is very important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/>
              <a:t>The organization must be adaptable to changing situations</a:t>
            </a:r>
          </a:p>
          <a:p>
            <a:pPr marL="457200" indent="-274320">
              <a:spcBef>
                <a:spcPts val="1800"/>
              </a:spcBef>
            </a:pPr>
            <a:r>
              <a:rPr lang="nl-NL" sz="2400" dirty="0" smtClean="0"/>
              <a:t>Decisions </a:t>
            </a:r>
            <a:r>
              <a:rPr lang="nl-NL" sz="2400" dirty="0"/>
              <a:t>have a direct and big impact on </a:t>
            </a:r>
            <a:r>
              <a:rPr lang="nl-NL" sz="2400" dirty="0" smtClean="0"/>
              <a:t>profitability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116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>
          <a:xfrm>
            <a:off x="91440" y="1371600"/>
            <a:ext cx="8961120" cy="5394960"/>
            <a:chOff x="2497138" y="2266950"/>
            <a:chExt cx="6072187" cy="2662238"/>
          </a:xfrm>
        </p:grpSpPr>
        <p:sp>
          <p:nvSpPr>
            <p:cNvPr id="10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71750" y="2478088"/>
              <a:ext cx="5970588" cy="245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4025900" y="3324225"/>
              <a:ext cx="763588" cy="657225"/>
            </a:xfrm>
            <a:custGeom>
              <a:avLst/>
              <a:gdLst>
                <a:gd name="T0" fmla="*/ 0 w 481"/>
                <a:gd name="T1" fmla="*/ 0 h 414"/>
                <a:gd name="T2" fmla="*/ 481 w 481"/>
                <a:gd name="T3" fmla="*/ 0 h 414"/>
                <a:gd name="T4" fmla="*/ 240 w 481"/>
                <a:gd name="T5" fmla="*/ 414 h 414"/>
                <a:gd name="T6" fmla="*/ 0 w 481"/>
                <a:gd name="T7" fmla="*/ 0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414"/>
                <a:gd name="T14" fmla="*/ 481 w 481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414">
                  <a:moveTo>
                    <a:pt x="0" y="0"/>
                  </a:moveTo>
                  <a:lnTo>
                    <a:pt x="481" y="0"/>
                  </a:lnTo>
                  <a:lnTo>
                    <a:pt x="24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defRPr/>
              </a:pPr>
              <a:endParaRPr lang="nl-NL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276975" y="3324225"/>
              <a:ext cx="763588" cy="657225"/>
            </a:xfrm>
            <a:custGeom>
              <a:avLst/>
              <a:gdLst>
                <a:gd name="T0" fmla="*/ 0 w 481"/>
                <a:gd name="T1" fmla="*/ 0 h 414"/>
                <a:gd name="T2" fmla="*/ 481 w 481"/>
                <a:gd name="T3" fmla="*/ 0 h 414"/>
                <a:gd name="T4" fmla="*/ 240 w 481"/>
                <a:gd name="T5" fmla="*/ 414 h 414"/>
                <a:gd name="T6" fmla="*/ 0 w 481"/>
                <a:gd name="T7" fmla="*/ 0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414"/>
                <a:gd name="T14" fmla="*/ 481 w 481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414">
                  <a:moveTo>
                    <a:pt x="0" y="0"/>
                  </a:moveTo>
                  <a:lnTo>
                    <a:pt x="481" y="0"/>
                  </a:lnTo>
                  <a:lnTo>
                    <a:pt x="24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defRPr/>
              </a:pPr>
              <a:endParaRPr lang="nl-NL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Rectangle 11"/>
            <p:cNvSpPr>
              <a:spLocks noChangeArrowheads="1"/>
            </p:cNvSpPr>
            <p:nvPr/>
          </p:nvSpPr>
          <p:spPr bwMode="auto">
            <a:xfrm>
              <a:off x="6097571" y="3117850"/>
              <a:ext cx="1135099" cy="12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600" b="1" dirty="0">
                  <a:latin typeface="Arial" pitchFamily="34" charset="0"/>
                  <a:cs typeface="Arial" pitchFamily="34" charset="0"/>
                </a:rPr>
                <a:t>Finished </a:t>
              </a: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Product</a:t>
              </a:r>
              <a:endParaRPr lang="nl-NL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6" name="Rectangle 12"/>
            <p:cNvSpPr>
              <a:spLocks noChangeArrowheads="1"/>
            </p:cNvSpPr>
            <p:nvPr/>
          </p:nvSpPr>
          <p:spPr bwMode="auto">
            <a:xfrm>
              <a:off x="3989876" y="3117850"/>
              <a:ext cx="848337" cy="12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600" b="1">
                  <a:latin typeface="Arial" pitchFamily="34" charset="0"/>
                  <a:cs typeface="Arial" pitchFamily="34" charset="0"/>
                </a:rPr>
                <a:t>Components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635250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Supply 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4887913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Production 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7138988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Distribution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38"/>
            <p:cNvSpPr>
              <a:spLocks noChangeArrowheads="1"/>
            </p:cNvSpPr>
            <p:nvPr/>
          </p:nvSpPr>
          <p:spPr bwMode="auto">
            <a:xfrm>
              <a:off x="4743450" y="2266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Supply Chain</a:t>
              </a:r>
            </a:p>
          </p:txBody>
        </p:sp>
        <p:sp>
          <p:nvSpPr>
            <p:cNvPr id="50" name="Gebogen pijl 49"/>
            <p:cNvSpPr/>
            <p:nvPr/>
          </p:nvSpPr>
          <p:spPr bwMode="auto">
            <a:xfrm rot="5400000">
              <a:off x="6373609" y="2516238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1" name="Gebogen pijl 50"/>
            <p:cNvSpPr/>
            <p:nvPr/>
          </p:nvSpPr>
          <p:spPr bwMode="auto">
            <a:xfrm rot="16200000" flipH="1">
              <a:off x="4122097" y="2551957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3" name="PIJL-OMLAAG 52"/>
            <p:cNvSpPr/>
            <p:nvPr/>
          </p:nvSpPr>
          <p:spPr bwMode="auto">
            <a:xfrm>
              <a:off x="5385174" y="2837709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4" name="Gebogen pijl 53"/>
            <p:cNvSpPr/>
            <p:nvPr/>
          </p:nvSpPr>
          <p:spPr bwMode="auto">
            <a:xfrm rot="16200000" flipV="1">
              <a:off x="6373609" y="4216049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5" name="Gebogen pijl 54"/>
            <p:cNvSpPr/>
            <p:nvPr/>
          </p:nvSpPr>
          <p:spPr bwMode="auto">
            <a:xfrm rot="5400000" flipH="1" flipV="1">
              <a:off x="4122097" y="4216049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6" name="PIJL-OMLAAG 55"/>
            <p:cNvSpPr/>
            <p:nvPr/>
          </p:nvSpPr>
          <p:spPr bwMode="auto">
            <a:xfrm flipV="1">
              <a:off x="5399072" y="3986913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8" name="PIJL-OMLAAG 57"/>
            <p:cNvSpPr/>
            <p:nvPr/>
          </p:nvSpPr>
          <p:spPr bwMode="auto">
            <a:xfrm flipV="1">
              <a:off x="7642241" y="3958605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9" name="PIJL-OMLAAG 58"/>
            <p:cNvSpPr/>
            <p:nvPr/>
          </p:nvSpPr>
          <p:spPr bwMode="auto">
            <a:xfrm flipV="1">
              <a:off x="3139217" y="3958605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9252" name="Rectangle 38"/>
            <p:cNvSpPr>
              <a:spLocks noChangeArrowheads="1"/>
            </p:cNvSpPr>
            <p:nvPr/>
          </p:nvSpPr>
          <p:spPr bwMode="auto">
            <a:xfrm>
              <a:off x="2497138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Purchasing</a:t>
              </a:r>
            </a:p>
          </p:txBody>
        </p:sp>
        <p:sp>
          <p:nvSpPr>
            <p:cNvPr id="9253" name="Rectangle 38"/>
            <p:cNvSpPr>
              <a:spLocks noChangeArrowheads="1"/>
            </p:cNvSpPr>
            <p:nvPr/>
          </p:nvSpPr>
          <p:spPr bwMode="auto">
            <a:xfrm>
              <a:off x="4743450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Operations</a:t>
              </a: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000875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Sales</a:t>
              </a:r>
            </a:p>
          </p:txBody>
        </p:sp>
      </p:grpSp>
      <p:sp>
        <p:nvSpPr>
          <p:cNvPr id="102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2170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Products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" y="1371600"/>
            <a:ext cx="6697662" cy="5394960"/>
          </a:xfrm>
        </p:spPr>
        <p:txBody>
          <a:bodyPr/>
          <a:lstStyle/>
          <a:p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packaging</a:t>
            </a:r>
            <a:r>
              <a:rPr lang="nl-NL" sz="2400" dirty="0" smtClean="0"/>
              <a:t> types</a:t>
            </a:r>
          </a:p>
          <a:p>
            <a:pPr lvl="1"/>
            <a:r>
              <a:rPr lang="nl-NL" sz="2400" dirty="0" smtClean="0"/>
              <a:t>1L </a:t>
            </a:r>
            <a:r>
              <a:rPr lang="nl-NL" sz="2400" dirty="0" err="1" smtClean="0"/>
              <a:t>carton</a:t>
            </a:r>
            <a:endParaRPr lang="nl-NL" sz="2400" dirty="0" smtClean="0"/>
          </a:p>
          <a:p>
            <a:pPr lvl="1"/>
            <a:r>
              <a:rPr lang="nl-NL" sz="2400" dirty="0" smtClean="0"/>
              <a:t>0.3L PET </a:t>
            </a:r>
            <a:r>
              <a:rPr lang="nl-NL" sz="2400" dirty="0" err="1" smtClean="0"/>
              <a:t>bottle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Three </a:t>
            </a:r>
            <a:r>
              <a:rPr lang="nl-NL" sz="2400" dirty="0" err="1" smtClean="0"/>
              <a:t>flavors</a:t>
            </a:r>
            <a:endParaRPr lang="nl-NL" sz="2400" dirty="0" smtClean="0"/>
          </a:p>
          <a:p>
            <a:pPr lvl="1"/>
            <a:r>
              <a:rPr lang="nl-NL" sz="2400" dirty="0" smtClean="0"/>
              <a:t>Orange</a:t>
            </a:r>
          </a:p>
          <a:p>
            <a:pPr lvl="1"/>
            <a:r>
              <a:rPr lang="nl-NL" sz="2400" dirty="0" smtClean="0"/>
              <a:t>Orange </a:t>
            </a:r>
            <a:r>
              <a:rPr lang="nl-NL" sz="2400" dirty="0" err="1" smtClean="0"/>
              <a:t>C-Power</a:t>
            </a:r>
            <a:endParaRPr lang="nl-NL" sz="2400" dirty="0" smtClean="0"/>
          </a:p>
          <a:p>
            <a:pPr lvl="1"/>
            <a:r>
              <a:rPr lang="nl-NL" sz="2400" dirty="0" smtClean="0"/>
              <a:t>Orange/Mango</a:t>
            </a:r>
          </a:p>
          <a:p>
            <a:pPr lvl="1"/>
            <a:endParaRPr lang="nl-NL" sz="2400" dirty="0" smtClean="0"/>
          </a:p>
          <a:p>
            <a:r>
              <a:rPr lang="nl-NL" sz="2400" dirty="0" err="1" smtClean="0"/>
              <a:t>Shelf</a:t>
            </a:r>
            <a:r>
              <a:rPr lang="nl-NL" sz="2400" dirty="0" smtClean="0"/>
              <a:t> life of </a:t>
            </a:r>
            <a:r>
              <a:rPr lang="nl-NL" sz="2400" dirty="0" err="1" smtClean="0"/>
              <a:t>finished</a:t>
            </a:r>
            <a:r>
              <a:rPr lang="nl-NL" sz="2400" dirty="0" smtClean="0"/>
              <a:t> </a:t>
            </a:r>
            <a:r>
              <a:rPr lang="nl-NL" sz="2400" dirty="0" err="1" smtClean="0"/>
              <a:t>products</a:t>
            </a:r>
            <a:r>
              <a:rPr lang="nl-NL" sz="2400" dirty="0" smtClean="0"/>
              <a:t> is 20 weeks</a:t>
            </a:r>
            <a:endParaRPr lang="nl-NL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4753DA-E3C6-4AA2-94FB-62C5A21772A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5" name="Afbeelding 4" descr="Pak 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280160"/>
            <a:ext cx="1828800" cy="4572000"/>
          </a:xfrm>
          <a:prstGeom prst="rect">
            <a:avLst/>
          </a:prstGeom>
        </p:spPr>
      </p:pic>
      <p:pic>
        <p:nvPicPr>
          <p:cNvPr id="6" name="Afbeelding 5" descr="Pet fles 0,2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463040"/>
            <a:ext cx="14020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Theme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marL="274320" indent="-274320">
              <a:spcBef>
                <a:spcPts val="1800"/>
              </a:spcBef>
              <a:buNone/>
            </a:pPr>
            <a:r>
              <a:rPr lang="nl-NL" sz="3600" dirty="0" smtClean="0"/>
              <a:t>Creating alignment:</a:t>
            </a:r>
          </a:p>
          <a:p>
            <a:pPr marL="548640" indent="-274320">
              <a:spcBef>
                <a:spcPts val="1800"/>
              </a:spcBef>
            </a:pPr>
            <a:r>
              <a:rPr lang="nl-NL" dirty="0" smtClean="0"/>
              <a:t>Between functional departments </a:t>
            </a:r>
          </a:p>
          <a:p>
            <a:pPr marL="548640" indent="-274320">
              <a:spcBef>
                <a:spcPts val="1800"/>
              </a:spcBef>
            </a:pPr>
            <a:r>
              <a:rPr lang="nl-NL" dirty="0" smtClean="0"/>
              <a:t>Between strategy and execution </a:t>
            </a:r>
          </a:p>
          <a:p>
            <a:pPr marL="548640" indent="-274320">
              <a:spcBef>
                <a:spcPts val="1800"/>
              </a:spcBef>
            </a:pPr>
            <a:r>
              <a:rPr lang="nl-NL" dirty="0" smtClean="0"/>
              <a:t>Between echelons in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41771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Key</a:t>
            </a:r>
            <a:r>
              <a:rPr lang="nl-NL" dirty="0" smtClean="0"/>
              <a:t>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1200"/>
              </a:spcBef>
              <a:buFontTx/>
              <a:buChar char="•"/>
            </a:pPr>
            <a:r>
              <a:rPr lang="nl-NL" sz="3200" dirty="0" smtClean="0"/>
              <a:t>Business strategy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smtClean="0"/>
              <a:t>Functional </a:t>
            </a:r>
            <a:r>
              <a:rPr lang="nl-NL" sz="3200" dirty="0" smtClean="0"/>
              <a:t>trade-offs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Customer contracts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Investments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Supplier selection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Performance measurements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677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Communication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Decision making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Alignment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Consistency</a:t>
            </a:r>
          </a:p>
          <a:p>
            <a:pPr marL="274320" lvl="2" indent="-274320">
              <a:spcBef>
                <a:spcPts val="1200"/>
              </a:spcBef>
            </a:pPr>
            <a:r>
              <a:rPr lang="nl-NL" sz="3200" dirty="0" smtClean="0"/>
              <a:t>Cooperation</a:t>
            </a:r>
          </a:p>
          <a:p>
            <a:pPr marL="274320" lvl="2" indent="-274320">
              <a:spcBef>
                <a:spcPts val="1200"/>
              </a:spcBef>
            </a:pPr>
            <a:r>
              <a:rPr lang="en-US" sz="3200" dirty="0" smtClean="0"/>
              <a:t>Get out of the box and experiment</a:t>
            </a:r>
          </a:p>
          <a:p>
            <a:pPr marL="274320" lvl="2" indent="-274320">
              <a:spcBef>
                <a:spcPts val="1200"/>
              </a:spcBef>
            </a:pPr>
            <a:r>
              <a:rPr lang="en-US" sz="3200" dirty="0" smtClean="0"/>
              <a:t>Learn and have some fun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3677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Shelf life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" y="2743200"/>
            <a:ext cx="8961120" cy="265176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nl-NL" sz="2400" dirty="0" smtClean="0"/>
              <a:t>For example, if the shelf life agreement to customer is 75%, then the internal shelf life becomes 25%.</a:t>
            </a:r>
          </a:p>
          <a:p>
            <a:pPr marL="274320" indent="-274320">
              <a:spcBef>
                <a:spcPts val="600"/>
              </a:spcBef>
            </a:pPr>
            <a:r>
              <a:rPr lang="nl-NL" sz="2400" dirty="0" smtClean="0"/>
              <a:t>In other words, the customer is promised a remaining shelf life of 15 weeks at the moment of delivery.</a:t>
            </a:r>
          </a:p>
          <a:p>
            <a:pPr marL="365760" indent="-365760">
              <a:spcBef>
                <a:spcPts val="1200"/>
              </a:spcBef>
            </a:pPr>
            <a:r>
              <a:rPr lang="nl-NL" sz="2400" dirty="0" smtClean="0"/>
              <a:t>Thus, any inventory older than 5 weeks may not be shipped and needs to </a:t>
            </a:r>
            <a:r>
              <a:rPr lang="nl-NL" sz="2400" smtClean="0"/>
              <a:t>be scrapped</a:t>
            </a:r>
            <a:r>
              <a:rPr lang="nl-NL" sz="2400" dirty="0" smtClean="0"/>
              <a:t>.</a:t>
            </a:r>
          </a:p>
        </p:txBody>
      </p:sp>
      <p:cxnSp>
        <p:nvCxnSpPr>
          <p:cNvPr id="8" name="Rechte verbindingslijn met pijl 7"/>
          <p:cNvCxnSpPr/>
          <p:nvPr/>
        </p:nvCxnSpPr>
        <p:spPr bwMode="auto">
          <a:xfrm>
            <a:off x="2214546" y="2990677"/>
            <a:ext cx="3429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PIJL-LINKS en -RECHTS 6"/>
          <p:cNvSpPr>
            <a:spLocks noChangeArrowheads="1"/>
          </p:cNvSpPr>
          <p:nvPr/>
        </p:nvSpPr>
        <p:spPr bwMode="auto">
          <a:xfrm>
            <a:off x="91440" y="914400"/>
            <a:ext cx="8961120" cy="1828800"/>
          </a:xfrm>
          <a:prstGeom prst="leftRightArrow">
            <a:avLst>
              <a:gd name="adj1" fmla="val 50000"/>
              <a:gd name="adj2" fmla="val 49994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Shelf life </a:t>
            </a:r>
            <a:r>
              <a:rPr lang="nl-NL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packaging is 20 weeks</a:t>
            </a:r>
            <a:endParaRPr lang="nl-NL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JL-LINKS en -RECHTS 7"/>
          <p:cNvSpPr>
            <a:spLocks noChangeArrowheads="1"/>
          </p:cNvSpPr>
          <p:nvPr/>
        </p:nvSpPr>
        <p:spPr bwMode="auto">
          <a:xfrm>
            <a:off x="91439" y="5394960"/>
            <a:ext cx="2240280" cy="1371600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portion</a:t>
            </a:r>
            <a:endParaRPr lang="nl-NL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JL-LINKS en -RECHTS 7"/>
          <p:cNvSpPr>
            <a:spLocks noChangeArrowheads="1"/>
          </p:cNvSpPr>
          <p:nvPr/>
        </p:nvSpPr>
        <p:spPr bwMode="auto">
          <a:xfrm>
            <a:off x="2331720" y="5394960"/>
            <a:ext cx="6720840" cy="1371600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portion</a:t>
            </a:r>
            <a:endParaRPr lang="nl-NL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0x00A44F887D608DDE45B899B71FB2AA393C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A44F887D608DDE45B899B71FB2AA393C" ma:contentTypeVersion="" ma:contentTypeDescription="" ma:contentTypeScope="" ma:versionID="89836f992343b56bd3636698235918a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EC53A09-14BE-4C53-AC6F-6B268654B0F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123054-B7E5-4611-B91B-129349C63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8222</TotalTime>
  <Words>484</Words>
  <Application>Microsoft Office PowerPoint</Application>
  <PresentationFormat>On-screen Show (4:3)</PresentationFormat>
  <Paragraphs>134</Paragraphs>
  <Slides>16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Geneva</vt:lpstr>
      <vt:lpstr>MS PGothic</vt:lpstr>
      <vt:lpstr>Times New Roman</vt:lpstr>
      <vt:lpstr>Office Theme</vt:lpstr>
      <vt:lpstr>What is The Fresh Connection?</vt:lpstr>
      <vt:lpstr>The Challenge</vt:lpstr>
      <vt:lpstr>Simulation and Reality</vt:lpstr>
      <vt:lpstr>The Supply Chain</vt:lpstr>
      <vt:lpstr>The Products</vt:lpstr>
      <vt:lpstr>The Theme</vt:lpstr>
      <vt:lpstr>Key Topics</vt:lpstr>
      <vt:lpstr>Challenges</vt:lpstr>
      <vt:lpstr>Shelf life</vt:lpstr>
      <vt:lpstr>Individual Scores</vt:lpstr>
      <vt:lpstr>Overall Performance</vt:lpstr>
      <vt:lpstr>Logging In</vt:lpstr>
      <vt:lpstr>TFC Round 1</vt:lpstr>
      <vt:lpstr>Report to Board of Directors</vt:lpstr>
      <vt:lpstr>PowerPoint Presentation</vt:lpstr>
      <vt:lpstr>Print For Hybrid Binders</vt:lpstr>
    </vt:vector>
  </TitlesOfParts>
  <Company>Transformance Advisors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Fresh Connection: Round 1</dc:title>
  <dc:creator>Mike Loughrin</dc:creator>
  <cp:lastModifiedBy>Mike Loughrin</cp:lastModifiedBy>
  <cp:revision>548</cp:revision>
  <dcterms:created xsi:type="dcterms:W3CDTF">2001-12-02T06:36:25Z</dcterms:created>
  <dcterms:modified xsi:type="dcterms:W3CDTF">2015-11-25T18:13:42Z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Mike Loughrin</vt:lpwstr>
  </property>
  <property fmtid="{D5CDD505-2E9C-101B-9397-08002B2CF9AE}" pid="3" name="Telephone number">
    <vt:lpwstr>720-234-3244</vt:lpwstr>
  </property>
  <property fmtid="{D5CDD505-2E9C-101B-9397-08002B2CF9AE}" pid="4" name="AddDocumentEventProcessedFirstTime">
    <vt:lpwstr>True</vt:lpwstr>
  </property>
  <property fmtid="{D5CDD505-2E9C-101B-9397-08002B2CF9AE}" pid="5" name="AddDocumentEventProcessedFileUniqueId">
    <vt:lpwstr>300b313a-cdd2-46ad-b6fe-12c6d4bdc028</vt:lpwstr>
  </property>
  <property fmtid="{D5CDD505-2E9C-101B-9397-08002B2CF9AE}" pid="6" name="LastObjectUpdateEventProcessedVersion">
    <vt:lpwstr>2.0</vt:lpwstr>
  </property>
</Properties>
</file>