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3"/>
  </p:sldMasterIdLst>
  <p:notesMasterIdLst>
    <p:notesMasterId r:id="rId17"/>
  </p:notesMasterIdLst>
  <p:handoutMasterIdLst>
    <p:handoutMasterId r:id="rId18"/>
  </p:handoutMasterIdLst>
  <p:sldIdLst>
    <p:sldId id="490" r:id="rId4"/>
    <p:sldId id="510" r:id="rId5"/>
    <p:sldId id="497" r:id="rId6"/>
    <p:sldId id="493" r:id="rId7"/>
    <p:sldId id="509" r:id="rId8"/>
    <p:sldId id="505" r:id="rId9"/>
    <p:sldId id="513" r:id="rId10"/>
    <p:sldId id="514" r:id="rId11"/>
    <p:sldId id="499" r:id="rId12"/>
    <p:sldId id="516" r:id="rId13"/>
    <p:sldId id="517" r:id="rId14"/>
    <p:sldId id="512" r:id="rId15"/>
    <p:sldId id="515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800000"/>
    <a:srgbClr val="000066"/>
    <a:srgbClr val="660066"/>
    <a:srgbClr val="003300"/>
    <a:srgbClr val="CC3300"/>
    <a:srgbClr val="B2B2B2"/>
    <a:srgbClr val="9CD2D6"/>
    <a:srgbClr val="000000"/>
    <a:srgbClr val="C2D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6" autoAdjust="0"/>
    <p:restoredTop sz="53226" autoAdjust="0"/>
  </p:normalViewPr>
  <p:slideViewPr>
    <p:cSldViewPr>
      <p:cViewPr varScale="1">
        <p:scale>
          <a:sx n="62" d="100"/>
          <a:sy n="62" d="100"/>
        </p:scale>
        <p:origin x="2646" y="6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792" y="108"/>
      </p:cViewPr>
      <p:guideLst>
        <p:guide orient="horz" pos="3024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5787850" y="9045759"/>
            <a:ext cx="964642" cy="47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37" tIns="48419" rIns="96837" bIns="48419" anchor="ctr"/>
          <a:lstStyle/>
          <a:p>
            <a:pPr algn="r" defTabSz="967442">
              <a:defRPr/>
            </a:pPr>
            <a:fld id="{93B76F93-DA60-4966-90C0-7421C66CAA7E}" type="slidenum">
              <a:rPr lang="en-US" sz="1000"/>
              <a:pPr algn="r" defTabSz="967442">
                <a:defRPr/>
              </a:pPr>
              <a:t>‹#›</a:t>
            </a:fld>
            <a:endParaRPr lang="en-US" sz="1000" dirty="0"/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477296" y="9045759"/>
            <a:ext cx="2893925" cy="472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6837" tIns="48419" rIns="96837" bIns="48419" anchor="ctr"/>
          <a:lstStyle/>
          <a:p>
            <a:pPr defTabSz="967442">
              <a:defRPr/>
            </a:pPr>
            <a:r>
              <a:rPr lang="en-US" sz="1000" dirty="0"/>
              <a:t>The Fresh Connection – Round </a:t>
            </a:r>
            <a:r>
              <a:rPr lang="en-US" sz="1000" dirty="0" smtClean="0"/>
              <a:t>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96427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71600" y="4572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7200" y="4114800"/>
            <a:ext cx="6400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15" tIns="48208" rIns="96415" bIns="482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943600" y="8686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548" tIns="45275" rIns="90548" bIns="45275" anchor="ctr"/>
          <a:lstStyle/>
          <a:p>
            <a:pPr algn="r" defTabSz="947495" eaLnBrk="0" hangingPunct="0">
              <a:defRPr/>
            </a:pPr>
            <a:fld id="{9BCFDD53-946C-442C-A33A-F00028D28D86}" type="slidenum">
              <a:rPr lang="en-US" sz="900"/>
              <a:pPr algn="r" defTabSz="947495" eaLnBrk="0" hangingPunct="0">
                <a:defRPr/>
              </a:pPr>
              <a:t>‹#›</a:t>
            </a:fld>
            <a:endParaRPr lang="en-US" sz="9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57200" y="8686800"/>
            <a:ext cx="2743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548" tIns="45275" rIns="90548" bIns="45275" anchor="ctr"/>
          <a:lstStyle/>
          <a:p>
            <a:pPr defTabSz="947495" eaLnBrk="0" hangingPunct="0">
              <a:defRPr/>
            </a:pPr>
            <a:r>
              <a:rPr lang="en-US" sz="900" u="none" dirty="0" smtClean="0"/>
              <a:t>The Fresh Connection</a:t>
            </a:r>
            <a:endParaRPr lang="en-US" sz="900" u="none" dirty="0"/>
          </a:p>
        </p:txBody>
      </p:sp>
    </p:spTree>
    <p:extLst>
      <p:ext uri="{BB962C8B-B14F-4D97-AF65-F5344CB8AC3E}">
        <p14:creationId xmlns:p14="http://schemas.microsoft.com/office/powerpoint/2010/main" val="429472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2880" indent="-182880" algn="l" rtl="0" eaLnBrk="0" fontAlgn="base" hangingPunct="0">
      <a:spcBef>
        <a:spcPts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182880" indent="-182880" algn="l" rtl="0" eaLnBrk="0" fontAlgn="base" hangingPunct="0">
      <a:spcBef>
        <a:spcPts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82880" indent="-182880" algn="l" rtl="0" eaLnBrk="0" fontAlgn="base" hangingPunct="0">
      <a:spcBef>
        <a:spcPts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82880" indent="-182880" algn="l" rtl="0" eaLnBrk="0" fontAlgn="base" hangingPunct="0">
      <a:spcBef>
        <a:spcPts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" indent="-182880" algn="l" rtl="0" eaLnBrk="0" fontAlgn="base" hangingPunct="0">
      <a:spcBef>
        <a:spcPts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4198" y="9119222"/>
            <a:ext cx="3169292" cy="480443"/>
          </a:xfrm>
          <a:prstGeom prst="rect">
            <a:avLst/>
          </a:prstGeom>
          <a:noFill/>
        </p:spPr>
        <p:txBody>
          <a:bodyPr/>
          <a:lstStyle/>
          <a:p>
            <a:pPr defTabSz="931654"/>
            <a:fld id="{78AFC632-3A56-4E90-8920-03094750F707}" type="slidenum">
              <a:rPr lang="en-US" smtClean="0">
                <a:ea typeface="MS PGothic" pitchFamily="34" charset="-128"/>
              </a:rPr>
              <a:pPr defTabSz="931654"/>
              <a:t>1</a:t>
            </a:fld>
            <a:endParaRPr lang="en-US" dirty="0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4567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7425" cy="3597275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8506" y="4712986"/>
            <a:ext cx="5866562" cy="4007112"/>
          </a:xfrm>
          <a:noFill/>
          <a:ln/>
        </p:spPr>
        <p:txBody>
          <a:bodyPr lIns="94779" tIns="47390" rIns="94779" bIns="47390"/>
          <a:lstStyle/>
          <a:p>
            <a:pPr marL="239273" indent="-239273" eaLnBrk="1" hangingPunct="1">
              <a:lnSpc>
                <a:spcPct val="8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451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6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5789" y="9431731"/>
            <a:ext cx="2942328" cy="49649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A40885A-65CD-47B8-A0A8-9AA8DD413D5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75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4198" y="9119222"/>
            <a:ext cx="3169292" cy="480443"/>
          </a:xfrm>
          <a:prstGeom prst="rect">
            <a:avLst/>
          </a:prstGeom>
          <a:noFill/>
        </p:spPr>
        <p:txBody>
          <a:bodyPr/>
          <a:lstStyle/>
          <a:p>
            <a:pPr defTabSz="931654"/>
            <a:fld id="{8FAA1174-389C-4C16-95B0-D9CF41975610}" type="slidenum">
              <a:rPr lang="en-US" smtClean="0">
                <a:ea typeface="MS PGothic" pitchFamily="34" charset="-128"/>
              </a:rPr>
              <a:pPr defTabSz="931654"/>
              <a:t>3</a:t>
            </a:fld>
            <a:endParaRPr lang="en-US" dirty="0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6519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4198" y="9119222"/>
            <a:ext cx="3169292" cy="480443"/>
          </a:xfrm>
          <a:prstGeom prst="rect">
            <a:avLst/>
          </a:prstGeom>
          <a:noFill/>
        </p:spPr>
        <p:txBody>
          <a:bodyPr/>
          <a:lstStyle/>
          <a:p>
            <a:fld id="{8A68C1B1-464A-4654-9490-EE8623C5CC50}" type="slidenum">
              <a:rPr lang="en-US" smtClean="0">
                <a:latin typeface="Arial" pitchFamily="34" charset="0"/>
                <a:ea typeface="Geneva"/>
                <a:cs typeface="Geneva"/>
              </a:rPr>
              <a:pPr/>
              <a:t>4</a:t>
            </a:fld>
            <a:endParaRPr lang="en-US" dirty="0" smtClean="0">
              <a:latin typeface="Arial" pitchFamily="34" charset="0"/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985673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3845789" y="9431731"/>
            <a:ext cx="2942328" cy="49649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608003-20FE-40EA-BBD9-235BDEC3858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90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4198" y="9119222"/>
            <a:ext cx="3169292" cy="48044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608003-20FE-40EA-BBD9-235BDEC385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584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457200"/>
            <a:ext cx="4572000" cy="3429000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There are three basic business strategies from which you can choose to compete: cost leadership,  differentiation, and market focus.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These three basic strategies have been developed and refined over many years by a number of management gurus.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One of them, Michael Porter, conducted extensive research and championed the use of these three strategies.</a:t>
            </a:r>
          </a:p>
          <a:p>
            <a:pPr defTabSz="914320" eaLnBrk="1" hangingPunct="1">
              <a:defRPr/>
            </a:pPr>
            <a:endParaRPr lang="en-US" dirty="0" smtClean="0"/>
          </a:p>
          <a:p>
            <a:pPr defTabSz="914320" eaLnBrk="1" hangingPunct="1">
              <a:defRPr/>
            </a:pPr>
            <a:r>
              <a:rPr lang="en-US" dirty="0" smtClean="0"/>
              <a:t>Most successful companies specialize in one strategy.</a:t>
            </a:r>
          </a:p>
          <a:p>
            <a:pPr defTabSz="914320" eaLnBrk="1" hangingPunct="1">
              <a:defRPr/>
            </a:pPr>
            <a:endParaRPr lang="en-US" dirty="0" smtClean="0"/>
          </a:p>
          <a:p>
            <a:pPr defTabSz="914320" eaLnBrk="1" hangingPunct="1">
              <a:defRPr/>
            </a:pPr>
            <a:r>
              <a:rPr lang="en-US" dirty="0" smtClean="0"/>
              <a:t>It may be possible to have different strategies for specific product lines, but the general conclusion from the research is that an organization should be focused on one of the three.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Let’s take a closer look at each one. As we go through them, think about where your organization is focused.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51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457200"/>
            <a:ext cx="4572000" cy="3430588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emerging trend for organizations with solid S&amp;OP processes is to “kick it up” a notch.</a:t>
            </a:r>
          </a:p>
          <a:p>
            <a:endParaRPr lang="en-US" dirty="0" smtClean="0"/>
          </a:p>
          <a:p>
            <a:r>
              <a:rPr lang="en-US" dirty="0" smtClean="0"/>
              <a:t>An</a:t>
            </a:r>
            <a:r>
              <a:rPr lang="en-US" baseline="0" dirty="0" smtClean="0"/>
              <a:t> advanced form of S&amp;OP is known as “integrated business planning” or IBP.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advancement integrates processes such as the business review, strategic review, and portfolio review into the standard S&amp;OP planning cycle.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34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4198" y="9119222"/>
            <a:ext cx="3169292" cy="48044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608003-20FE-40EA-BBD9-235BDEC385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6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" y="1371600"/>
            <a:ext cx="8961120" cy="539496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1" r:id="rId2"/>
    <p:sldLayoutId id="214748368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ame.thefreshconnection.eu/2013/Login.aspx?ReturnUrl=/201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" y="274638"/>
            <a:ext cx="896112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The Fresh Connection: Round 3</a:t>
            </a:r>
          </a:p>
        </p:txBody>
      </p:sp>
      <p:sp>
        <p:nvSpPr>
          <p:cNvPr id="14340" name="Tijdelijke aanduiding voor inhoud 4"/>
          <p:cNvSpPr>
            <a:spLocks noGrp="1"/>
          </p:cNvSpPr>
          <p:nvPr>
            <p:ph idx="4294967295"/>
          </p:nvPr>
        </p:nvSpPr>
        <p:spPr>
          <a:xfrm>
            <a:off x="91440" y="5669280"/>
            <a:ext cx="8961120" cy="1097280"/>
          </a:xfrm>
        </p:spPr>
        <p:txBody>
          <a:bodyPr anchor="ctr" anchorCtr="1"/>
          <a:lstStyle/>
          <a:p>
            <a:pPr marL="274320" indent="-274320" algn="ctr">
              <a:spcBef>
                <a:spcPct val="0"/>
              </a:spcBef>
              <a:buFontTx/>
              <a:buNone/>
            </a:pPr>
            <a:r>
              <a:rPr lang="nl-NL" dirty="0" smtClean="0"/>
              <a:t>A learning experience built around a cross functional business simulation.</a:t>
            </a:r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371600"/>
            <a:ext cx="6858000" cy="4297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396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TFC Round </a:t>
            </a:r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3" name="Picture 2" descr="orange-05.png"/>
          <p:cNvPicPr preferRelativeResize="0">
            <a:picLocks/>
          </p:cNvPicPr>
          <p:nvPr/>
        </p:nvPicPr>
        <p:blipFill rotWithShape="1">
          <a:blip r:embed="rId2" cstate="print"/>
          <a:srcRect r="5084"/>
          <a:stretch/>
        </p:blipFill>
        <p:spPr>
          <a:xfrm>
            <a:off x="2011680" y="1371600"/>
            <a:ext cx="512064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10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to Board of Directors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31520" indent="-731520">
              <a:spcBef>
                <a:spcPts val="2400"/>
              </a:spcBef>
              <a:buFont typeface="+mj-lt"/>
              <a:buAutoNum type="arabicPeriod"/>
            </a:pPr>
            <a:r>
              <a:rPr lang="en-US" sz="4000" b="1" dirty="0"/>
              <a:t>Results</a:t>
            </a:r>
          </a:p>
          <a:p>
            <a:pPr marL="731520" indent="-731520">
              <a:spcBef>
                <a:spcPts val="2400"/>
              </a:spcBef>
              <a:buFont typeface="+mj-lt"/>
              <a:buAutoNum type="arabicPeriod"/>
            </a:pPr>
            <a:r>
              <a:rPr lang="en-US" sz="4000" b="1" dirty="0"/>
              <a:t>What Worked</a:t>
            </a:r>
          </a:p>
          <a:p>
            <a:pPr marL="731520" indent="-731520">
              <a:spcBef>
                <a:spcPts val="2400"/>
              </a:spcBef>
              <a:buFont typeface="+mj-lt"/>
              <a:buAutoNum type="arabicPeriod"/>
            </a:pPr>
            <a:r>
              <a:rPr lang="en-US" sz="4000" b="1" dirty="0"/>
              <a:t>What Didn’t</a:t>
            </a:r>
          </a:p>
          <a:p>
            <a:pPr marL="731520" indent="-731520">
              <a:spcBef>
                <a:spcPts val="2400"/>
              </a:spcBef>
              <a:buFont typeface="+mj-lt"/>
              <a:buAutoNum type="arabicPeriod"/>
            </a:pPr>
            <a:r>
              <a:rPr lang="en-US" sz="4000" b="1" dirty="0"/>
              <a:t>Improvement </a:t>
            </a:r>
            <a:r>
              <a:rPr lang="en-US" sz="4000" b="1" dirty="0" smtClean="0"/>
              <a:t>Plans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6399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WordArt 2"/>
          <p:cNvSpPr>
            <a:spLocks noChangeArrowheads="1" noChangeShapeType="1" noTextEdit="1"/>
          </p:cNvSpPr>
          <p:nvPr/>
        </p:nvSpPr>
        <p:spPr bwMode="auto">
          <a:xfrm>
            <a:off x="455613" y="685801"/>
            <a:ext cx="8229600" cy="5484813"/>
          </a:xfrm>
          <a:prstGeom prst="rect">
            <a:avLst/>
          </a:prstGeom>
        </p:spPr>
        <p:txBody>
          <a:bodyPr wrap="none" lIns="91429" tIns="45714" rIns="91429" bIns="4571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604890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 For Hybrid Binders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2296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  <a:prstDash val="dash"/>
          </a:ln>
        </p:spPr>
        <p:txBody>
          <a:bodyPr wrap="none" lIns="91429" tIns="45714" rIns="91429" bIns="45714" rtlCol="0" anchor="ctr" anchorCtr="1"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1-11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200400"/>
            <a:ext cx="8229600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  <a:prstDash val="dash"/>
          </a:ln>
        </p:spPr>
        <p:txBody>
          <a:bodyPr wrap="none" rtlCol="0" anchor="ctr" anchorCtr="1">
            <a:no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2 Slides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Print on Both Sides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Collated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Pure Black and White</a:t>
            </a:r>
          </a:p>
        </p:txBody>
      </p:sp>
    </p:spTree>
    <p:extLst>
      <p:ext uri="{BB962C8B-B14F-4D97-AF65-F5344CB8AC3E}">
        <p14:creationId xmlns:p14="http://schemas.microsoft.com/office/powerpoint/2010/main" val="1386413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on Shelf Life?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91440" y="2743200"/>
            <a:ext cx="8961120" cy="265176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nl-NL" sz="2400" dirty="0" smtClean="0"/>
              <a:t>For example, if the shelf life agreement to customer is 75%, then the internal shelf life becomes 25%.</a:t>
            </a:r>
          </a:p>
          <a:p>
            <a:pPr marL="274320" indent="-274320">
              <a:spcBef>
                <a:spcPts val="600"/>
              </a:spcBef>
            </a:pPr>
            <a:r>
              <a:rPr lang="nl-NL" sz="2400" dirty="0" smtClean="0"/>
              <a:t>In other words, the customer is promised a remaining shelf life of 15 weeks at the moment of delivery.</a:t>
            </a:r>
          </a:p>
          <a:p>
            <a:pPr marL="365760" indent="-365760">
              <a:spcBef>
                <a:spcPts val="1200"/>
              </a:spcBef>
            </a:pPr>
            <a:r>
              <a:rPr lang="nl-NL" sz="2400" dirty="0" smtClean="0"/>
              <a:t>Thus, any inventory older than 5 weeks may not be shipped and needs to be scraped.</a:t>
            </a:r>
          </a:p>
        </p:txBody>
      </p:sp>
      <p:cxnSp>
        <p:nvCxnSpPr>
          <p:cNvPr id="8" name="Rechte verbindingslijn met pijl 7"/>
          <p:cNvCxnSpPr/>
          <p:nvPr/>
        </p:nvCxnSpPr>
        <p:spPr bwMode="auto">
          <a:xfrm>
            <a:off x="2214546" y="2990677"/>
            <a:ext cx="342902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PIJL-LINKS en -RECHTS 6"/>
          <p:cNvSpPr>
            <a:spLocks noChangeArrowheads="1"/>
          </p:cNvSpPr>
          <p:nvPr/>
        </p:nvSpPr>
        <p:spPr bwMode="auto">
          <a:xfrm>
            <a:off x="91440" y="914400"/>
            <a:ext cx="8961120" cy="1828800"/>
          </a:xfrm>
          <a:prstGeom prst="leftRightArrow">
            <a:avLst>
              <a:gd name="adj1" fmla="val 50000"/>
              <a:gd name="adj2" fmla="val 49994"/>
            </a:avLst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 cap="rnd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>
              <a:defRPr/>
            </a:pPr>
            <a:r>
              <a:rPr lang="nl-NL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Shelf life </a:t>
            </a:r>
            <a:r>
              <a:rPr lang="nl-NL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packaging is 20 weeks</a:t>
            </a:r>
            <a:endParaRPr lang="nl-NL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IJL-LINKS en -RECHTS 7"/>
          <p:cNvSpPr>
            <a:spLocks noChangeArrowheads="1"/>
          </p:cNvSpPr>
          <p:nvPr/>
        </p:nvSpPr>
        <p:spPr bwMode="auto">
          <a:xfrm>
            <a:off x="91439" y="5394960"/>
            <a:ext cx="2240280" cy="1371600"/>
          </a:xfrm>
          <a:prstGeom prst="leftRightArrow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 cap="rnd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>
              <a:defRPr/>
            </a:pPr>
            <a:r>
              <a:rPr lang="nl-NL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portion</a:t>
            </a:r>
            <a:endParaRPr lang="nl-NL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IJL-LINKS en -RECHTS 7"/>
          <p:cNvSpPr>
            <a:spLocks noChangeArrowheads="1"/>
          </p:cNvSpPr>
          <p:nvPr/>
        </p:nvSpPr>
        <p:spPr bwMode="auto">
          <a:xfrm>
            <a:off x="2331720" y="5394960"/>
            <a:ext cx="6720840" cy="1371600"/>
          </a:xfrm>
          <a:prstGeom prst="leftRightArrow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 cap="rnd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>
              <a:defRPr/>
            </a:pPr>
            <a:r>
              <a:rPr lang="nl-NL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portion</a:t>
            </a:r>
            <a:endParaRPr lang="nl-NL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1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2"/>
          <p:cNvSpPr>
            <a:spLocks noChangeArrowheads="1"/>
          </p:cNvSpPr>
          <p:nvPr/>
        </p:nvSpPr>
        <p:spPr bwMode="auto">
          <a:xfrm>
            <a:off x="3200400" y="2743200"/>
            <a:ext cx="2743560" cy="2743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 anchorCtr="1"/>
          <a:lstStyle/>
          <a:p>
            <a:pPr>
              <a:defRPr/>
            </a:pPr>
            <a:r>
              <a:rPr lang="nl-NL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endParaRPr lang="nl-NL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91440" y="5394960"/>
            <a:ext cx="3657600" cy="1371600"/>
          </a:xfrm>
          <a:prstGeom prst="ellipse">
            <a:avLst/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 cap="rnd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lIns="0" rIns="0" anchor="ctr"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Revenue</a:t>
            </a:r>
          </a:p>
          <a:p>
            <a:pPr algn="ctr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Price and volume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Customer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satisfaction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Portfolio</a:t>
            </a:r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2743200" y="1371600"/>
            <a:ext cx="3657600" cy="1371600"/>
          </a:xfrm>
          <a:prstGeom prst="ellipse">
            <a:avLst/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 cap="rnd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lIns="0" rIns="0" anchor="ctr" anchorCtr="1"/>
          <a:lstStyle/>
          <a:p>
            <a:pPr algn="ctr"/>
            <a:r>
              <a:rPr lang="nl-NL" b="1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nl-NL" b="1" baseline="30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Operational costs</a:t>
            </a:r>
          </a:p>
          <a:p>
            <a:pPr algn="ctr"/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Improvement projects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5394960" y="5394960"/>
            <a:ext cx="3657600" cy="1371600"/>
          </a:xfrm>
          <a:prstGeom prst="ellipse">
            <a:avLst/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 cap="rnd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lIns="0" rIns="0" anchor="ctr"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Investments</a:t>
            </a:r>
          </a:p>
          <a:p>
            <a:pPr algn="ctr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Working capital</a:t>
            </a:r>
          </a:p>
          <a:p>
            <a:pPr algn="ctr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 &amp; buildings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Questions on ROI?</a:t>
            </a:r>
          </a:p>
        </p:txBody>
      </p:sp>
    </p:spTree>
    <p:extLst>
      <p:ext uri="{BB962C8B-B14F-4D97-AF65-F5344CB8AC3E}">
        <p14:creationId xmlns:p14="http://schemas.microsoft.com/office/powerpoint/2010/main" val="317927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>
          <a:xfrm>
            <a:off x="91440" y="1371600"/>
            <a:ext cx="8961120" cy="5394960"/>
            <a:chOff x="2497138" y="2266950"/>
            <a:chExt cx="6072187" cy="2662238"/>
          </a:xfrm>
        </p:grpSpPr>
        <p:sp>
          <p:nvSpPr>
            <p:cNvPr id="10242" name="AutoShape 3"/>
            <p:cNvSpPr>
              <a:spLocks noChangeAspect="1" noChangeArrowheads="1" noTextEdit="1"/>
            </p:cNvSpPr>
            <p:nvPr/>
          </p:nvSpPr>
          <p:spPr bwMode="auto">
            <a:xfrm>
              <a:off x="2571750" y="2478088"/>
              <a:ext cx="5970588" cy="245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reeform 5"/>
            <p:cNvSpPr>
              <a:spLocks/>
            </p:cNvSpPr>
            <p:nvPr/>
          </p:nvSpPr>
          <p:spPr bwMode="auto">
            <a:xfrm>
              <a:off x="4025900" y="3324225"/>
              <a:ext cx="763588" cy="657225"/>
            </a:xfrm>
            <a:custGeom>
              <a:avLst/>
              <a:gdLst>
                <a:gd name="T0" fmla="*/ 0 w 481"/>
                <a:gd name="T1" fmla="*/ 0 h 414"/>
                <a:gd name="T2" fmla="*/ 481 w 481"/>
                <a:gd name="T3" fmla="*/ 0 h 414"/>
                <a:gd name="T4" fmla="*/ 240 w 481"/>
                <a:gd name="T5" fmla="*/ 414 h 414"/>
                <a:gd name="T6" fmla="*/ 0 w 481"/>
                <a:gd name="T7" fmla="*/ 0 h 4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1"/>
                <a:gd name="T13" fmla="*/ 0 h 414"/>
                <a:gd name="T14" fmla="*/ 481 w 481"/>
                <a:gd name="T15" fmla="*/ 414 h 4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1" h="414">
                  <a:moveTo>
                    <a:pt x="0" y="0"/>
                  </a:moveTo>
                  <a:lnTo>
                    <a:pt x="481" y="0"/>
                  </a:lnTo>
                  <a:lnTo>
                    <a:pt x="240" y="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  <a:ln w="28575" cap="rnd">
              <a:solidFill>
                <a:schemeClr val="tx1"/>
              </a:solidFill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pPr algn="ctr">
                <a:defRPr/>
              </a:pPr>
              <a:endParaRPr lang="nl-NL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Freeform 8"/>
            <p:cNvSpPr>
              <a:spLocks/>
            </p:cNvSpPr>
            <p:nvPr/>
          </p:nvSpPr>
          <p:spPr bwMode="auto">
            <a:xfrm>
              <a:off x="6276975" y="3324225"/>
              <a:ext cx="763588" cy="657225"/>
            </a:xfrm>
            <a:custGeom>
              <a:avLst/>
              <a:gdLst>
                <a:gd name="T0" fmla="*/ 0 w 481"/>
                <a:gd name="T1" fmla="*/ 0 h 414"/>
                <a:gd name="T2" fmla="*/ 481 w 481"/>
                <a:gd name="T3" fmla="*/ 0 h 414"/>
                <a:gd name="T4" fmla="*/ 240 w 481"/>
                <a:gd name="T5" fmla="*/ 414 h 414"/>
                <a:gd name="T6" fmla="*/ 0 w 481"/>
                <a:gd name="T7" fmla="*/ 0 h 4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1"/>
                <a:gd name="T13" fmla="*/ 0 h 414"/>
                <a:gd name="T14" fmla="*/ 481 w 481"/>
                <a:gd name="T15" fmla="*/ 414 h 4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1" h="414">
                  <a:moveTo>
                    <a:pt x="0" y="0"/>
                  </a:moveTo>
                  <a:lnTo>
                    <a:pt x="481" y="0"/>
                  </a:lnTo>
                  <a:lnTo>
                    <a:pt x="240" y="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  <a:ln w="28575" cap="rnd">
              <a:solidFill>
                <a:schemeClr val="tx1"/>
              </a:solidFill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pPr algn="ctr">
                <a:defRPr/>
              </a:pPr>
              <a:endParaRPr lang="nl-NL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5" name="Rectangle 11"/>
            <p:cNvSpPr>
              <a:spLocks noChangeArrowheads="1"/>
            </p:cNvSpPr>
            <p:nvPr/>
          </p:nvSpPr>
          <p:spPr bwMode="auto">
            <a:xfrm>
              <a:off x="6097571" y="3117850"/>
              <a:ext cx="1135099" cy="121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nl-NL" sz="1600" b="1" dirty="0">
                  <a:latin typeface="Arial" pitchFamily="34" charset="0"/>
                  <a:cs typeface="Arial" pitchFamily="34" charset="0"/>
                </a:rPr>
                <a:t>Finished </a:t>
              </a:r>
              <a:r>
                <a:rPr lang="nl-NL" sz="1600" b="1" dirty="0" smtClean="0">
                  <a:latin typeface="Arial" pitchFamily="34" charset="0"/>
                  <a:cs typeface="Arial" pitchFamily="34" charset="0"/>
                </a:rPr>
                <a:t>Product</a:t>
              </a:r>
              <a:endParaRPr lang="nl-NL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6" name="Rectangle 12"/>
            <p:cNvSpPr>
              <a:spLocks noChangeArrowheads="1"/>
            </p:cNvSpPr>
            <p:nvPr/>
          </p:nvSpPr>
          <p:spPr bwMode="auto">
            <a:xfrm>
              <a:off x="3989876" y="3117850"/>
              <a:ext cx="848337" cy="121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nl-NL" sz="1600" b="1">
                  <a:latin typeface="Arial" pitchFamily="34" charset="0"/>
                  <a:cs typeface="Arial" pitchFamily="34" charset="0"/>
                </a:rPr>
                <a:t>Components</a:t>
              </a:r>
            </a:p>
          </p:txBody>
        </p:sp>
        <p:sp>
          <p:nvSpPr>
            <p:cNvPr id="41" name="Rectangle 18"/>
            <p:cNvSpPr>
              <a:spLocks noChangeArrowheads="1"/>
            </p:cNvSpPr>
            <p:nvPr/>
          </p:nvSpPr>
          <p:spPr bwMode="auto">
            <a:xfrm>
              <a:off x="2635250" y="3454400"/>
              <a:ext cx="1292225" cy="396875"/>
            </a:xfrm>
            <a:prstGeom prst="rect">
              <a:avLst/>
            </a:prstGeom>
            <a:gradFill flip="none" rotWithShape="1">
              <a:gsLst>
                <a:gs pos="0">
                  <a:srgbClr val="FF9900">
                    <a:shade val="30000"/>
                    <a:satMod val="115000"/>
                  </a:srgbClr>
                </a:gs>
                <a:gs pos="50000">
                  <a:srgbClr val="FF9900">
                    <a:shade val="67500"/>
                    <a:satMod val="115000"/>
                  </a:srgbClr>
                </a:gs>
                <a:gs pos="100000">
                  <a:srgbClr val="FF99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28575" cap="rnd">
              <a:solidFill>
                <a:schemeClr val="tx1"/>
              </a:solidFill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 algn="ctr">
                <a:defRPr/>
              </a:pPr>
              <a:r>
                <a:rPr lang="nl-NL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Supply </a:t>
              </a:r>
              <a:endParaRPr lang="nl-N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18"/>
            <p:cNvSpPr>
              <a:spLocks noChangeArrowheads="1"/>
            </p:cNvSpPr>
            <p:nvPr/>
          </p:nvSpPr>
          <p:spPr bwMode="auto">
            <a:xfrm>
              <a:off x="4887913" y="3454400"/>
              <a:ext cx="1292225" cy="396875"/>
            </a:xfrm>
            <a:prstGeom prst="rect">
              <a:avLst/>
            </a:prstGeom>
            <a:gradFill flip="none" rotWithShape="1">
              <a:gsLst>
                <a:gs pos="0">
                  <a:srgbClr val="FF9900">
                    <a:shade val="30000"/>
                    <a:satMod val="115000"/>
                  </a:srgbClr>
                </a:gs>
                <a:gs pos="50000">
                  <a:srgbClr val="FF9900">
                    <a:shade val="67500"/>
                    <a:satMod val="115000"/>
                  </a:srgbClr>
                </a:gs>
                <a:gs pos="100000">
                  <a:srgbClr val="FF99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28575" cap="rnd">
              <a:solidFill>
                <a:schemeClr val="tx1"/>
              </a:solidFill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 algn="ctr">
                <a:defRPr/>
              </a:pPr>
              <a:r>
                <a:rPr lang="nl-NL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Production </a:t>
              </a:r>
              <a:endParaRPr lang="nl-N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18"/>
            <p:cNvSpPr>
              <a:spLocks noChangeArrowheads="1"/>
            </p:cNvSpPr>
            <p:nvPr/>
          </p:nvSpPr>
          <p:spPr bwMode="auto">
            <a:xfrm>
              <a:off x="7138988" y="3454400"/>
              <a:ext cx="1292225" cy="396875"/>
            </a:xfrm>
            <a:prstGeom prst="rect">
              <a:avLst/>
            </a:prstGeom>
            <a:gradFill flip="none" rotWithShape="1">
              <a:gsLst>
                <a:gs pos="0">
                  <a:srgbClr val="FF9900">
                    <a:shade val="30000"/>
                    <a:satMod val="115000"/>
                  </a:srgbClr>
                </a:gs>
                <a:gs pos="50000">
                  <a:srgbClr val="FF9900">
                    <a:shade val="67500"/>
                    <a:satMod val="115000"/>
                  </a:srgbClr>
                </a:gs>
                <a:gs pos="100000">
                  <a:srgbClr val="FF99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28575" cap="rnd">
              <a:solidFill>
                <a:schemeClr val="tx1"/>
              </a:solidFill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 algn="ctr">
                <a:defRPr/>
              </a:pPr>
              <a:r>
                <a:rPr lang="nl-NL" sz="1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Distribution</a:t>
              </a:r>
              <a:endParaRPr lang="nl-N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7" name="Rectangle 38"/>
            <p:cNvSpPr>
              <a:spLocks noChangeArrowheads="1"/>
            </p:cNvSpPr>
            <p:nvPr/>
          </p:nvSpPr>
          <p:spPr bwMode="auto">
            <a:xfrm>
              <a:off x="4743450" y="2266950"/>
              <a:ext cx="1568450" cy="423863"/>
            </a:xfrm>
            <a:prstGeom prst="rect">
              <a:avLst/>
            </a:prstGeom>
            <a:solidFill>
              <a:schemeClr val="tx1"/>
            </a:solidFill>
            <a:ln w="5" cap="rnd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nl-NL" sz="1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VP Supply Chain</a:t>
              </a:r>
            </a:p>
          </p:txBody>
        </p:sp>
        <p:sp>
          <p:nvSpPr>
            <p:cNvPr id="50" name="Gebogen pijl 49"/>
            <p:cNvSpPr/>
            <p:nvPr/>
          </p:nvSpPr>
          <p:spPr bwMode="auto">
            <a:xfrm rot="5400000">
              <a:off x="6373609" y="2516238"/>
              <a:ext cx="571504" cy="428628"/>
            </a:xfrm>
            <a:prstGeom prst="bentArrow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31750">
              <a:bevelB w="114300" prst="hardEdge"/>
            </a:sp3d>
          </p:spPr>
          <p:txBody>
            <a:bodyPr anchor="ctr"/>
            <a:lstStyle/>
            <a:p>
              <a:pPr algn="ctr">
                <a:defRPr/>
              </a:pPr>
              <a:endParaRPr lang="nl-NL" sz="1600" b="1" dirty="0">
                <a:latin typeface="Arial" pitchFamily="34" charset="0"/>
                <a:ea typeface="Geneva" pitchFamily="-112" charset="-128"/>
                <a:cs typeface="Arial" pitchFamily="34" charset="0"/>
              </a:endParaRPr>
            </a:p>
          </p:txBody>
        </p:sp>
        <p:sp>
          <p:nvSpPr>
            <p:cNvPr id="51" name="Gebogen pijl 50"/>
            <p:cNvSpPr/>
            <p:nvPr/>
          </p:nvSpPr>
          <p:spPr bwMode="auto">
            <a:xfrm rot="16200000" flipH="1">
              <a:off x="4122097" y="2551957"/>
              <a:ext cx="571504" cy="428628"/>
            </a:xfrm>
            <a:prstGeom prst="bentArrow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31750">
              <a:bevelB w="114300" prst="hardEdge"/>
            </a:sp3d>
          </p:spPr>
          <p:txBody>
            <a:bodyPr anchor="ctr"/>
            <a:lstStyle/>
            <a:p>
              <a:pPr algn="ctr">
                <a:defRPr/>
              </a:pPr>
              <a:endParaRPr lang="nl-NL" sz="1600" b="1" dirty="0">
                <a:latin typeface="Arial" pitchFamily="34" charset="0"/>
                <a:ea typeface="Geneva" pitchFamily="-112" charset="-128"/>
                <a:cs typeface="Arial" pitchFamily="34" charset="0"/>
              </a:endParaRPr>
            </a:p>
          </p:txBody>
        </p:sp>
        <p:sp>
          <p:nvSpPr>
            <p:cNvPr id="53" name="PIJL-OMLAAG 52"/>
            <p:cNvSpPr/>
            <p:nvPr/>
          </p:nvSpPr>
          <p:spPr bwMode="auto">
            <a:xfrm>
              <a:off x="5385174" y="2837709"/>
              <a:ext cx="285752" cy="357190"/>
            </a:xfrm>
            <a:prstGeom prst="downArrow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31750">
              <a:bevelB w="114300" prst="hardEdge"/>
            </a:sp3d>
          </p:spPr>
          <p:txBody>
            <a:bodyPr anchor="ctr"/>
            <a:lstStyle/>
            <a:p>
              <a:pPr algn="ctr">
                <a:defRPr/>
              </a:pPr>
              <a:endParaRPr lang="nl-NL" sz="1600" b="1" dirty="0">
                <a:latin typeface="Arial" pitchFamily="34" charset="0"/>
                <a:ea typeface="Geneva" pitchFamily="-112" charset="-128"/>
                <a:cs typeface="Arial" pitchFamily="34" charset="0"/>
              </a:endParaRPr>
            </a:p>
          </p:txBody>
        </p:sp>
        <p:sp>
          <p:nvSpPr>
            <p:cNvPr id="54" name="Gebogen pijl 53"/>
            <p:cNvSpPr/>
            <p:nvPr/>
          </p:nvSpPr>
          <p:spPr bwMode="auto">
            <a:xfrm rot="16200000" flipV="1">
              <a:off x="6373609" y="4216049"/>
              <a:ext cx="571504" cy="428628"/>
            </a:xfrm>
            <a:prstGeom prst="bentArrow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31750">
              <a:bevelB w="114300" prst="hardEdge"/>
            </a:sp3d>
          </p:spPr>
          <p:txBody>
            <a:bodyPr anchor="ctr"/>
            <a:lstStyle/>
            <a:p>
              <a:pPr algn="ctr">
                <a:defRPr/>
              </a:pPr>
              <a:endParaRPr lang="nl-NL" sz="1600" b="1" dirty="0">
                <a:latin typeface="Arial" pitchFamily="34" charset="0"/>
                <a:ea typeface="Geneva" pitchFamily="-112" charset="-128"/>
                <a:cs typeface="Arial" pitchFamily="34" charset="0"/>
              </a:endParaRPr>
            </a:p>
          </p:txBody>
        </p:sp>
        <p:sp>
          <p:nvSpPr>
            <p:cNvPr id="55" name="Gebogen pijl 54"/>
            <p:cNvSpPr/>
            <p:nvPr/>
          </p:nvSpPr>
          <p:spPr bwMode="auto">
            <a:xfrm rot="5400000" flipH="1" flipV="1">
              <a:off x="4122097" y="4216049"/>
              <a:ext cx="571504" cy="428628"/>
            </a:xfrm>
            <a:prstGeom prst="bentArrow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31750">
              <a:bevelB w="114300" prst="hardEdge"/>
            </a:sp3d>
          </p:spPr>
          <p:txBody>
            <a:bodyPr anchor="ctr"/>
            <a:lstStyle/>
            <a:p>
              <a:pPr algn="ctr">
                <a:defRPr/>
              </a:pPr>
              <a:endParaRPr lang="nl-NL" sz="1600" b="1" dirty="0">
                <a:latin typeface="Arial" pitchFamily="34" charset="0"/>
                <a:ea typeface="Geneva" pitchFamily="-112" charset="-128"/>
                <a:cs typeface="Arial" pitchFamily="34" charset="0"/>
              </a:endParaRPr>
            </a:p>
          </p:txBody>
        </p:sp>
        <p:sp>
          <p:nvSpPr>
            <p:cNvPr id="56" name="PIJL-OMLAAG 55"/>
            <p:cNvSpPr/>
            <p:nvPr/>
          </p:nvSpPr>
          <p:spPr bwMode="auto">
            <a:xfrm flipV="1">
              <a:off x="5399072" y="3986913"/>
              <a:ext cx="285752" cy="357190"/>
            </a:xfrm>
            <a:prstGeom prst="downArrow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31750">
              <a:bevelB w="114300" prst="hardEdge"/>
            </a:sp3d>
          </p:spPr>
          <p:txBody>
            <a:bodyPr anchor="ctr"/>
            <a:lstStyle/>
            <a:p>
              <a:pPr algn="ctr">
                <a:defRPr/>
              </a:pPr>
              <a:endParaRPr lang="nl-NL" sz="1600" b="1" dirty="0">
                <a:latin typeface="Arial" pitchFamily="34" charset="0"/>
                <a:ea typeface="Geneva" pitchFamily="-112" charset="-128"/>
                <a:cs typeface="Arial" pitchFamily="34" charset="0"/>
              </a:endParaRPr>
            </a:p>
          </p:txBody>
        </p:sp>
        <p:sp>
          <p:nvSpPr>
            <p:cNvPr id="58" name="PIJL-OMLAAG 57"/>
            <p:cNvSpPr/>
            <p:nvPr/>
          </p:nvSpPr>
          <p:spPr bwMode="auto">
            <a:xfrm flipV="1">
              <a:off x="7642241" y="3958605"/>
              <a:ext cx="285752" cy="357190"/>
            </a:xfrm>
            <a:prstGeom prst="downArrow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31750">
              <a:bevelB w="114300" prst="hardEdge"/>
            </a:sp3d>
          </p:spPr>
          <p:txBody>
            <a:bodyPr anchor="ctr"/>
            <a:lstStyle/>
            <a:p>
              <a:pPr algn="ctr">
                <a:defRPr/>
              </a:pPr>
              <a:endParaRPr lang="nl-NL" sz="1600" b="1" dirty="0">
                <a:latin typeface="Arial" pitchFamily="34" charset="0"/>
                <a:ea typeface="Geneva" pitchFamily="-112" charset="-128"/>
                <a:cs typeface="Arial" pitchFamily="34" charset="0"/>
              </a:endParaRPr>
            </a:p>
          </p:txBody>
        </p:sp>
        <p:sp>
          <p:nvSpPr>
            <p:cNvPr id="59" name="PIJL-OMLAAG 58"/>
            <p:cNvSpPr/>
            <p:nvPr/>
          </p:nvSpPr>
          <p:spPr bwMode="auto">
            <a:xfrm flipV="1">
              <a:off x="3139217" y="3958605"/>
              <a:ext cx="285752" cy="357190"/>
            </a:xfrm>
            <a:prstGeom prst="downArrow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31750">
              <a:bevelB w="114300" prst="hardEdge"/>
            </a:sp3d>
          </p:spPr>
          <p:txBody>
            <a:bodyPr anchor="ctr"/>
            <a:lstStyle/>
            <a:p>
              <a:pPr algn="ctr">
                <a:defRPr/>
              </a:pPr>
              <a:endParaRPr lang="nl-NL" sz="1600" b="1" dirty="0">
                <a:latin typeface="Arial" pitchFamily="34" charset="0"/>
                <a:ea typeface="Geneva" pitchFamily="-112" charset="-128"/>
                <a:cs typeface="Arial" pitchFamily="34" charset="0"/>
              </a:endParaRPr>
            </a:p>
          </p:txBody>
        </p:sp>
        <p:sp>
          <p:nvSpPr>
            <p:cNvPr id="9252" name="Rectangle 38"/>
            <p:cNvSpPr>
              <a:spLocks noChangeArrowheads="1"/>
            </p:cNvSpPr>
            <p:nvPr/>
          </p:nvSpPr>
          <p:spPr bwMode="auto">
            <a:xfrm>
              <a:off x="2497138" y="4425950"/>
              <a:ext cx="1568450" cy="423863"/>
            </a:xfrm>
            <a:prstGeom prst="rect">
              <a:avLst/>
            </a:prstGeom>
            <a:solidFill>
              <a:schemeClr val="tx1"/>
            </a:solidFill>
            <a:ln w="5" cap="rnd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nl-NL" sz="1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VP Purchasing</a:t>
              </a:r>
            </a:p>
          </p:txBody>
        </p:sp>
        <p:sp>
          <p:nvSpPr>
            <p:cNvPr id="9253" name="Rectangle 38"/>
            <p:cNvSpPr>
              <a:spLocks noChangeArrowheads="1"/>
            </p:cNvSpPr>
            <p:nvPr/>
          </p:nvSpPr>
          <p:spPr bwMode="auto">
            <a:xfrm>
              <a:off x="4743450" y="4425950"/>
              <a:ext cx="1568450" cy="423863"/>
            </a:xfrm>
            <a:prstGeom prst="rect">
              <a:avLst/>
            </a:prstGeom>
            <a:solidFill>
              <a:schemeClr val="tx1"/>
            </a:solidFill>
            <a:ln w="5" cap="rnd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nl-NL" sz="1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VP Operations</a:t>
              </a:r>
            </a:p>
          </p:txBody>
        </p:sp>
        <p:sp>
          <p:nvSpPr>
            <p:cNvPr id="9254" name="Rectangle 38"/>
            <p:cNvSpPr>
              <a:spLocks noChangeArrowheads="1"/>
            </p:cNvSpPr>
            <p:nvPr/>
          </p:nvSpPr>
          <p:spPr bwMode="auto">
            <a:xfrm>
              <a:off x="7000875" y="4425950"/>
              <a:ext cx="1568450" cy="423863"/>
            </a:xfrm>
            <a:prstGeom prst="rect">
              <a:avLst/>
            </a:prstGeom>
            <a:solidFill>
              <a:schemeClr val="tx1"/>
            </a:solidFill>
            <a:ln w="5" cap="rnd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nl-NL" sz="1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VP Sales</a:t>
              </a:r>
            </a:p>
          </p:txBody>
        </p:sp>
      </p:grpSp>
      <p:sp>
        <p:nvSpPr>
          <p:cNvPr id="10278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l-NL" dirty="0" smtClean="0"/>
              <a:t>Questions on Supply Chain?</a:t>
            </a:r>
          </a:p>
        </p:txBody>
      </p:sp>
    </p:spTree>
    <p:extLst>
      <p:ext uri="{BB962C8B-B14F-4D97-AF65-F5344CB8AC3E}">
        <p14:creationId xmlns:p14="http://schemas.microsoft.com/office/powerpoint/2010/main" val="221704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Questions on Products?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91440" y="1371600"/>
            <a:ext cx="6697662" cy="5394960"/>
          </a:xfrm>
        </p:spPr>
        <p:txBody>
          <a:bodyPr/>
          <a:lstStyle/>
          <a:p>
            <a:r>
              <a:rPr lang="nl-NL" sz="2400" dirty="0" err="1" smtClean="0"/>
              <a:t>Two</a:t>
            </a:r>
            <a:r>
              <a:rPr lang="nl-NL" sz="2400" dirty="0" smtClean="0"/>
              <a:t> </a:t>
            </a:r>
            <a:r>
              <a:rPr lang="nl-NL" sz="2400" dirty="0" err="1" smtClean="0"/>
              <a:t>packaging</a:t>
            </a:r>
            <a:r>
              <a:rPr lang="nl-NL" sz="2400" dirty="0" smtClean="0"/>
              <a:t> types</a:t>
            </a:r>
          </a:p>
          <a:p>
            <a:pPr lvl="1"/>
            <a:r>
              <a:rPr lang="nl-NL" sz="2400" dirty="0" smtClean="0"/>
              <a:t>1L </a:t>
            </a:r>
            <a:r>
              <a:rPr lang="nl-NL" sz="2400" dirty="0" err="1" smtClean="0"/>
              <a:t>carton</a:t>
            </a:r>
            <a:endParaRPr lang="nl-NL" sz="2400" dirty="0" smtClean="0"/>
          </a:p>
          <a:p>
            <a:pPr lvl="1"/>
            <a:r>
              <a:rPr lang="nl-NL" sz="2400" dirty="0" smtClean="0"/>
              <a:t>0.3L PET </a:t>
            </a:r>
            <a:r>
              <a:rPr lang="nl-NL" sz="2400" dirty="0" err="1" smtClean="0"/>
              <a:t>bottle</a:t>
            </a:r>
            <a:endParaRPr lang="nl-NL" sz="2400" dirty="0" smtClean="0"/>
          </a:p>
          <a:p>
            <a:endParaRPr lang="nl-NL" sz="2400" dirty="0" smtClean="0"/>
          </a:p>
          <a:p>
            <a:r>
              <a:rPr lang="nl-NL" sz="2400" dirty="0" smtClean="0"/>
              <a:t>Three </a:t>
            </a:r>
            <a:r>
              <a:rPr lang="nl-NL" sz="2400" dirty="0" err="1" smtClean="0"/>
              <a:t>flavors</a:t>
            </a:r>
            <a:endParaRPr lang="nl-NL" sz="2400" dirty="0" smtClean="0"/>
          </a:p>
          <a:p>
            <a:pPr lvl="1"/>
            <a:r>
              <a:rPr lang="nl-NL" sz="2400" dirty="0" smtClean="0"/>
              <a:t>Orange</a:t>
            </a:r>
          </a:p>
          <a:p>
            <a:pPr lvl="1"/>
            <a:r>
              <a:rPr lang="nl-NL" sz="2400" dirty="0" smtClean="0"/>
              <a:t>Orange </a:t>
            </a:r>
            <a:r>
              <a:rPr lang="nl-NL" sz="2400" dirty="0" err="1" smtClean="0"/>
              <a:t>C-Power</a:t>
            </a:r>
            <a:endParaRPr lang="nl-NL" sz="2400" dirty="0" smtClean="0"/>
          </a:p>
          <a:p>
            <a:pPr lvl="1"/>
            <a:r>
              <a:rPr lang="nl-NL" sz="2400" dirty="0" smtClean="0"/>
              <a:t>Orange/Mango</a:t>
            </a:r>
          </a:p>
          <a:p>
            <a:pPr lvl="1"/>
            <a:endParaRPr lang="nl-NL" sz="2400" dirty="0" smtClean="0"/>
          </a:p>
          <a:p>
            <a:r>
              <a:rPr lang="nl-NL" sz="2400" dirty="0" err="1" smtClean="0"/>
              <a:t>Shelf</a:t>
            </a:r>
            <a:r>
              <a:rPr lang="nl-NL" sz="2400" dirty="0" smtClean="0"/>
              <a:t> life of </a:t>
            </a:r>
            <a:r>
              <a:rPr lang="nl-NL" sz="2400" dirty="0" err="1" smtClean="0"/>
              <a:t>finished</a:t>
            </a:r>
            <a:r>
              <a:rPr lang="nl-NL" sz="2400" dirty="0" smtClean="0"/>
              <a:t> </a:t>
            </a:r>
            <a:r>
              <a:rPr lang="nl-NL" sz="2400" dirty="0" err="1" smtClean="0"/>
              <a:t>products</a:t>
            </a:r>
            <a:r>
              <a:rPr lang="nl-NL" sz="2400" dirty="0" smtClean="0"/>
              <a:t> is 20 weeks</a:t>
            </a:r>
            <a:endParaRPr lang="nl-NL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4753DA-E3C6-4AA2-94FB-62C5A21772A8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  <p:pic>
        <p:nvPicPr>
          <p:cNvPr id="5" name="Afbeelding 4" descr="Pak 1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280160"/>
            <a:ext cx="1828800" cy="4572000"/>
          </a:xfrm>
          <a:prstGeom prst="rect">
            <a:avLst/>
          </a:prstGeom>
        </p:spPr>
      </p:pic>
      <p:pic>
        <p:nvPicPr>
          <p:cNvPr id="6" name="Afbeelding 5" descr="Pet fles 0,25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0" y="1463040"/>
            <a:ext cx="140208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9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91440" y="274638"/>
            <a:ext cx="896112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nl-NL" dirty="0" smtClean="0"/>
              <a:t>Questions on Scores?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315032"/>
              </p:ext>
            </p:extLst>
          </p:nvPr>
        </p:nvGraphicFramePr>
        <p:xfrm>
          <a:off x="91440" y="1280160"/>
          <a:ext cx="896112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0560"/>
                <a:gridCol w="4480560"/>
              </a:tblGrid>
              <a:tr h="109728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Role</a:t>
                      </a:r>
                      <a:endParaRPr lang="en-US" sz="2800" b="1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Performance Measure</a:t>
                      </a:r>
                      <a:endParaRPr lang="en-US" sz="2800" b="1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</a:tr>
              <a:tr h="109728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Sales</a:t>
                      </a:r>
                      <a:endParaRPr lang="en-US" sz="2800" b="1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Net</a:t>
                      </a:r>
                      <a:r>
                        <a:rPr lang="en-US" sz="2800" b="1" baseline="0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 revenue</a:t>
                      </a:r>
                      <a:endParaRPr lang="en-US" sz="2800" b="1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</a:tr>
              <a:tr h="109728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Operations</a:t>
                      </a:r>
                      <a:endParaRPr lang="en-US" sz="2800" b="1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Operational costs</a:t>
                      </a:r>
                      <a:endParaRPr lang="en-US" sz="2800" b="1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</a:tr>
              <a:tr h="109728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Supply Chain</a:t>
                      </a:r>
                      <a:endParaRPr lang="en-US" sz="2800" b="1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Inventory turns</a:t>
                      </a:r>
                      <a:endParaRPr lang="en-US" sz="2800" b="1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</a:tr>
              <a:tr h="109728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Purchasing</a:t>
                      </a:r>
                      <a:endParaRPr lang="en-US" sz="2800" b="1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Component cost</a:t>
                      </a:r>
                      <a:endParaRPr lang="en-US" sz="2800" b="1" dirty="0"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40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" y="274638"/>
            <a:ext cx="896112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Questions on Strategy?</a:t>
            </a:r>
          </a:p>
        </p:txBody>
      </p:sp>
      <p:sp>
        <p:nvSpPr>
          <p:cNvPr id="37893" name="AutoShape 6"/>
          <p:cNvSpPr>
            <a:spLocks noChangeAspect="1" noChangeArrowheads="1"/>
          </p:cNvSpPr>
          <p:nvPr/>
        </p:nvSpPr>
        <p:spPr bwMode="auto">
          <a:xfrm>
            <a:off x="2741613" y="2284413"/>
            <a:ext cx="3656012" cy="3155950"/>
          </a:xfrm>
          <a:prstGeom prst="triangle">
            <a:avLst>
              <a:gd name="adj" fmla="val 50000"/>
            </a:avLst>
          </a:prstGeom>
          <a:blipFill>
            <a:blip r:embed="rId3" cstate="print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en-US" sz="9600" b="1" dirty="0"/>
          </a:p>
        </p:txBody>
      </p:sp>
      <p:grpSp>
        <p:nvGrpSpPr>
          <p:cNvPr id="2" name="Group 21"/>
          <p:cNvGrpSpPr/>
          <p:nvPr/>
        </p:nvGrpSpPr>
        <p:grpSpPr>
          <a:xfrm>
            <a:off x="457200" y="2743200"/>
            <a:ext cx="2925763" cy="3517900"/>
            <a:chOff x="457200" y="2743200"/>
            <a:chExt cx="2925763" cy="3517900"/>
          </a:xfrm>
        </p:grpSpPr>
        <p:sp>
          <p:nvSpPr>
            <p:cNvPr id="37894" name="Oval 7"/>
            <p:cNvSpPr>
              <a:spLocks noChangeArrowheads="1"/>
            </p:cNvSpPr>
            <p:nvPr/>
          </p:nvSpPr>
          <p:spPr bwMode="auto">
            <a:xfrm>
              <a:off x="639763" y="5346700"/>
              <a:ext cx="2743200" cy="914400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rIns="0" anchor="ctr" anchorCtr="1"/>
            <a:lstStyle/>
            <a:p>
              <a:pPr algn="ctr"/>
              <a:r>
                <a:rPr lang="en-US" sz="2400" b="1" dirty="0">
                  <a:solidFill>
                    <a:srgbClr val="000000"/>
                  </a:solidFill>
                  <a:latin typeface="Arial Narrow" pitchFamily="34" charset="0"/>
                </a:rPr>
                <a:t>Cost Leadership</a:t>
              </a:r>
            </a:p>
          </p:txBody>
        </p:sp>
        <p:cxnSp>
          <p:nvCxnSpPr>
            <p:cNvPr id="37899" name="AutoShape 12"/>
            <p:cNvCxnSpPr>
              <a:cxnSpLocks noChangeShapeType="1"/>
              <a:stCxn id="16" idx="2"/>
              <a:endCxn id="37894" idx="1"/>
            </p:cNvCxnSpPr>
            <p:nvPr/>
          </p:nvCxnSpPr>
          <p:spPr bwMode="auto">
            <a:xfrm flipH="1">
              <a:off x="1041496" y="4846320"/>
              <a:ext cx="653287" cy="63429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pic>
          <p:nvPicPr>
            <p:cNvPr id="16" name="Picture 15" descr="purchased-123rf-17817436_m.jpg"/>
            <p:cNvPicPr>
              <a:picLocks noChangeAspect="1"/>
            </p:cNvPicPr>
            <p:nvPr/>
          </p:nvPicPr>
          <p:blipFill>
            <a:blip r:embed="rId5" cstate="print"/>
            <a:srcRect l="9461" t="6868" r="6623" b="6868"/>
            <a:stretch>
              <a:fillRect/>
            </a:stretch>
          </p:blipFill>
          <p:spPr>
            <a:xfrm>
              <a:off x="457200" y="2743200"/>
              <a:ext cx="2475165" cy="2103120"/>
            </a:xfrm>
            <a:prstGeom prst="rect">
              <a:avLst/>
            </a:prstGeom>
          </p:spPr>
        </p:pic>
      </p:grpSp>
      <p:grpSp>
        <p:nvGrpSpPr>
          <p:cNvPr id="3" name="Group 22"/>
          <p:cNvGrpSpPr/>
          <p:nvPr/>
        </p:nvGrpSpPr>
        <p:grpSpPr>
          <a:xfrm>
            <a:off x="3200400" y="1188720"/>
            <a:ext cx="5943600" cy="1828800"/>
            <a:chOff x="3200400" y="1188720"/>
            <a:chExt cx="5943600" cy="1828800"/>
          </a:xfrm>
        </p:grpSpPr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200400" y="1371600"/>
              <a:ext cx="2743200" cy="914400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rIns="0" anchor="ctr" anchorCtr="1"/>
            <a:lstStyle/>
            <a:p>
              <a:pPr algn="ctr"/>
              <a:r>
                <a:rPr lang="en-US" sz="2400" b="1" dirty="0">
                  <a:solidFill>
                    <a:srgbClr val="000000"/>
                  </a:solidFill>
                  <a:latin typeface="Arial Narrow" pitchFamily="34" charset="0"/>
                </a:rPr>
                <a:t>Market Focus</a:t>
              </a:r>
            </a:p>
          </p:txBody>
        </p:sp>
        <p:cxnSp>
          <p:nvCxnSpPr>
            <p:cNvPr id="12" name="AutoShape 10"/>
            <p:cNvCxnSpPr>
              <a:cxnSpLocks noChangeShapeType="1"/>
              <a:stCxn id="18" idx="1"/>
              <a:endCxn id="11" idx="6"/>
            </p:cNvCxnSpPr>
            <p:nvPr/>
          </p:nvCxnSpPr>
          <p:spPr bwMode="auto">
            <a:xfrm flipH="1" flipV="1">
              <a:off x="5943600" y="1828800"/>
              <a:ext cx="457200" cy="27432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pic>
          <p:nvPicPr>
            <p:cNvPr id="18" name="Picture 17" descr="4325478_l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00800" y="1188720"/>
              <a:ext cx="2743200" cy="1828800"/>
            </a:xfrm>
            <a:prstGeom prst="rect">
              <a:avLst/>
            </a:prstGeom>
          </p:spPr>
        </p:pic>
      </p:grpSp>
      <p:grpSp>
        <p:nvGrpSpPr>
          <p:cNvPr id="4" name="Group 26"/>
          <p:cNvGrpSpPr/>
          <p:nvPr/>
        </p:nvGrpSpPr>
        <p:grpSpPr>
          <a:xfrm>
            <a:off x="5760720" y="3383280"/>
            <a:ext cx="3383280" cy="2880360"/>
            <a:chOff x="5760720" y="3383280"/>
            <a:chExt cx="3383280" cy="2880360"/>
          </a:xfrm>
        </p:grpSpPr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5760720" y="5349240"/>
              <a:ext cx="2743200" cy="914400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rIns="0" anchor="ctr" anchorCtr="1"/>
            <a:lstStyle/>
            <a:p>
              <a:pPr algn="ctr"/>
              <a:r>
                <a:rPr lang="en-US" sz="2400" b="1" dirty="0">
                  <a:solidFill>
                    <a:srgbClr val="000000"/>
                  </a:solidFill>
                  <a:latin typeface="Arial Narrow" pitchFamily="34" charset="0"/>
                </a:rPr>
                <a:t>Differentiation</a:t>
              </a:r>
            </a:p>
          </p:txBody>
        </p:sp>
        <p:cxnSp>
          <p:nvCxnSpPr>
            <p:cNvPr id="8" name="AutoShape 11"/>
            <p:cNvCxnSpPr>
              <a:cxnSpLocks noChangeShapeType="1"/>
              <a:stCxn id="7" idx="7"/>
              <a:endCxn id="38914" idx="2"/>
            </p:cNvCxnSpPr>
            <p:nvPr/>
          </p:nvCxnSpPr>
          <p:spPr bwMode="auto">
            <a:xfrm flipH="1" flipV="1">
              <a:off x="7452360" y="4754880"/>
              <a:ext cx="649827" cy="72827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pic>
          <p:nvPicPr>
            <p:cNvPr id="38914" name="Picture 2" descr="http://cache.bmwusa.com/cosy.arox?pov=frontside&amp;brand=WBBM&amp;vehicle=14ZA&amp;client=byo&amp;paint=P0A92&amp;fabric=FKCSW&amp;sa=S01CC,S02S3,S0302,S0322,S0387,S04UT,S0521,S0524&amp;width=630&amp;height=270&amp;resp=png&amp;bkgnd=transparent"/>
            <p:cNvPicPr preferRelativeResize="0">
              <a:picLocks noChangeArrowheads="1"/>
            </p:cNvPicPr>
            <p:nvPr/>
          </p:nvPicPr>
          <p:blipFill>
            <a:blip r:embed="rId7" cstate="print"/>
            <a:srcRect l="4571" t="10667" r="4571" b="3556"/>
            <a:stretch>
              <a:fillRect/>
            </a:stretch>
          </p:blipFill>
          <p:spPr bwMode="auto">
            <a:xfrm>
              <a:off x="5760720" y="3383280"/>
              <a:ext cx="3383280" cy="13716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27981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Collaborate as a Team</a:t>
            </a:r>
            <a:endParaRPr lang="en-US" dirty="0"/>
          </a:p>
        </p:txBody>
      </p:sp>
      <p:sp>
        <p:nvSpPr>
          <p:cNvPr id="4" name="12-Point Star 3"/>
          <p:cNvSpPr/>
          <p:nvPr/>
        </p:nvSpPr>
        <p:spPr bwMode="auto">
          <a:xfrm>
            <a:off x="91440" y="1188720"/>
            <a:ext cx="4480560" cy="4480560"/>
          </a:xfrm>
          <a:prstGeom prst="star12">
            <a:avLst/>
          </a:prstGeom>
          <a:solidFill>
            <a:srgbClr val="FFFF00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ex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18" charset="0"/>
              </a:rPr>
              <a:t>Integrated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18" charset="0"/>
              </a:rPr>
              <a:t>Business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18" charset="0"/>
              </a:rPr>
              <a:t>Planning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0" y="1280160"/>
            <a:ext cx="4480560" cy="5394960"/>
            <a:chOff x="4572000" y="1280160"/>
            <a:chExt cx="4480560" cy="4389120"/>
          </a:xfrm>
        </p:grpSpPr>
        <p:sp>
          <p:nvSpPr>
            <p:cNvPr id="5" name="TextBox 4"/>
            <p:cNvSpPr txBox="1"/>
            <p:nvPr/>
          </p:nvSpPr>
          <p:spPr>
            <a:xfrm>
              <a:off x="4572000" y="1280160"/>
              <a:ext cx="4480560" cy="731520"/>
            </a:xfrm>
            <a:prstGeom prst="rect">
              <a:avLst/>
            </a:prstGeom>
            <a:noFill/>
            <a:ln w="31750">
              <a:solidFill>
                <a:srgbClr val="C00000"/>
              </a:solidFill>
            </a:ln>
          </p:spPr>
          <p:txBody>
            <a:bodyPr wrap="none" rtlCol="0" anchor="ctr" anchorCtr="1">
              <a:no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Review</a:t>
              </a:r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0" y="2011680"/>
              <a:ext cx="4480560" cy="731520"/>
            </a:xfrm>
            <a:prstGeom prst="rect">
              <a:avLst/>
            </a:prstGeom>
            <a:noFill/>
            <a:ln w="31750">
              <a:solidFill>
                <a:srgbClr val="C00000"/>
              </a:solidFill>
            </a:ln>
          </p:spPr>
          <p:txBody>
            <a:bodyPr wrap="none" rtlCol="0" anchor="ctr" anchorCtr="1">
              <a:no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Strategic Review</a:t>
              </a:r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2743200"/>
              <a:ext cx="4480560" cy="731520"/>
            </a:xfrm>
            <a:prstGeom prst="rect">
              <a:avLst/>
            </a:prstGeom>
            <a:noFill/>
            <a:ln w="31750">
              <a:solidFill>
                <a:srgbClr val="C00000"/>
              </a:solidFill>
            </a:ln>
          </p:spPr>
          <p:txBody>
            <a:bodyPr wrap="none" rtlCol="0" anchor="ctr" anchorCtr="1">
              <a:no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Portfolio Review</a:t>
              </a:r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0" y="3474720"/>
              <a:ext cx="4480560" cy="731520"/>
            </a:xfrm>
            <a:prstGeom prst="rect">
              <a:avLst/>
            </a:prstGeom>
            <a:noFill/>
            <a:ln w="31750">
              <a:solidFill>
                <a:srgbClr val="C00000"/>
              </a:solidFill>
            </a:ln>
          </p:spPr>
          <p:txBody>
            <a:bodyPr wrap="none" rtlCol="0" anchor="ctr" anchorCtr="1">
              <a:no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Demand Plan</a:t>
              </a:r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0" y="4206240"/>
              <a:ext cx="4480560" cy="731520"/>
            </a:xfrm>
            <a:prstGeom prst="rect">
              <a:avLst/>
            </a:prstGeom>
            <a:noFill/>
            <a:ln w="31750">
              <a:solidFill>
                <a:srgbClr val="C00000"/>
              </a:solidFill>
            </a:ln>
          </p:spPr>
          <p:txBody>
            <a:bodyPr wrap="none" rtlCol="0" anchor="ctr" anchorCtr="1">
              <a:no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Supply Plan</a:t>
              </a:r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2000" y="4937760"/>
              <a:ext cx="4480560" cy="731520"/>
            </a:xfrm>
            <a:prstGeom prst="rect">
              <a:avLst/>
            </a:prstGeom>
            <a:noFill/>
            <a:ln w="31750">
              <a:solidFill>
                <a:srgbClr val="C00000"/>
              </a:solidFill>
            </a:ln>
          </p:spPr>
          <p:txBody>
            <a:bodyPr wrap="none" rtlCol="0" anchor="ctr" anchorCtr="1">
              <a:no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Financial Appraisal</a:t>
              </a:r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2650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Logging In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743200" y="3657600"/>
            <a:ext cx="6400800" cy="1371600"/>
          </a:xfrm>
        </p:spPr>
        <p:txBody>
          <a:bodyPr anchor="ctr" anchorCtr="0"/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Login:</a:t>
            </a:r>
          </a:p>
          <a:p>
            <a:pPr algn="l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Password: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1440" y="1371600"/>
            <a:ext cx="8961120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US" sz="4400" b="1" u="sng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/>
              </a:rPr>
              <a:t>The Fresh Connection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PIJL-LINKS en -RECHTS 6"/>
          <p:cNvSpPr>
            <a:spLocks noChangeArrowheads="1"/>
          </p:cNvSpPr>
          <p:nvPr/>
        </p:nvSpPr>
        <p:spPr bwMode="auto">
          <a:xfrm>
            <a:off x="91440" y="4114800"/>
            <a:ext cx="8961120" cy="2651760"/>
          </a:xfrm>
          <a:prstGeom prst="leftRightArrow">
            <a:avLst>
              <a:gd name="adj1" fmla="val 50000"/>
              <a:gd name="adj2" fmla="val 49994"/>
            </a:avLst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 cap="rnd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>
              <a:defRPr/>
            </a:pPr>
            <a:r>
              <a:rPr lang="nl-NL" sz="4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succeed!</a:t>
            </a:r>
            <a:endParaRPr lang="nl-NL" sz="4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_Docs_" ma:contentTypeID="0x00A44F887D608DDE45B899B71FB2AA393C" ma:contentTypeVersion="" ma:contentTypeDescription="" ma:contentTypeScope="" ma:versionID="89836f992343b56bd3636698235918a3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3e5d9eca856144ce6ca1da655f95619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D" minOccurs="0"/>
                <xsd:element ref="ns1:ContentTypeId" minOccurs="0"/>
                <xsd:element ref="ns1:Author" minOccurs="0"/>
                <xsd:element ref="ns1:Editor" minOccurs="0"/>
                <xsd:element ref="ns1:_HasCopyDestinations" minOccurs="0"/>
                <xsd:element ref="ns1:_CopySource" minOccurs="0"/>
                <xsd:element ref="ns1:_ModerationStatus" minOccurs="0"/>
                <xsd:element ref="ns1:_ModerationComments" minOccurs="0"/>
                <xsd:element ref="ns1:FileRef" minOccurs="0"/>
                <xsd:element ref="ns1:FileDirRef" minOccurs="0"/>
                <xsd:element ref="ns1:Last_x0020_Modified" minOccurs="0"/>
                <xsd:element ref="ns1:Created_x0020_Date" minOccurs="0"/>
                <xsd:element ref="ns1:File_x0020_Size" minOccurs="0"/>
                <xsd:element ref="ns1:FSObjType" minOccurs="0"/>
                <xsd:element ref="ns1:CheckedOutUserId" minOccurs="0"/>
                <xsd:element ref="ns1:IsCheckedoutToLocal" minOccurs="0"/>
                <xsd:element ref="ns1:CheckoutUser" minOccurs="0"/>
                <xsd:element ref="ns1:UniqueId" minOccurs="0"/>
                <xsd:element ref="ns1:ProgId" minOccurs="0"/>
                <xsd:element ref="ns1:ScopeId" minOccurs="0"/>
                <xsd:element ref="ns1:VirusStatus" minOccurs="0"/>
                <xsd:element ref="ns1:CheckedOutTitle" minOccurs="0"/>
                <xsd:element ref="ns1:_CheckinComment" minOccurs="0"/>
                <xsd:element ref="ns1:File_x0020_Type" minOccurs="0"/>
                <xsd:element ref="ns1:HTML_x0020_File_x0020_Type" minOccurs="0"/>
                <xsd:element ref="ns1:_SourceUrl" minOccurs="0"/>
                <xsd:element ref="ns1:_SharedFileIndex" minOccurs="0"/>
                <xsd:element ref="ns1:MetaInfo" minOccurs="0"/>
                <xsd:element ref="ns1:_Level" minOccurs="0"/>
                <xsd:element ref="ns1:_IsCurrentVersion" minOccurs="0"/>
                <xsd:element ref="ns1:owshiddenversion" minOccurs="0"/>
                <xsd:element ref="ns1:_UIVersion" minOccurs="0"/>
                <xsd:element ref="ns1:_UIVersionString" minOccurs="0"/>
                <xsd:element ref="ns1:InstanceID" minOccurs="0"/>
                <xsd:element ref="ns1:Order" minOccurs="0"/>
                <xsd:element ref="ns1:GUID" minOccurs="0"/>
                <xsd:element ref="ns1:WorkflowVersion" minOccurs="0"/>
                <xsd:element ref="ns1:WorkflowInstanceID" minOccurs="0"/>
                <xsd:element ref="ns1:ParentVersionString" minOccurs="0"/>
                <xsd:element ref="ns1:ParentLeafName" minOccurs="0"/>
                <xsd:element ref="ns1:AutoVersionDisabled" minOccurs="0"/>
                <xsd:element ref="ns1:ItemType" minOccurs="0"/>
                <xsd:element ref="ns1: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ID" ma:index="0" nillable="true" ma:displayName="ID" ma:internalName="ID" ma:readOnly="true">
      <xsd:simpleType>
        <xsd:restriction base="dms:Unknown"/>
      </xsd:simpleType>
    </xsd:element>
    <xsd:element name="ContentTypeId" ma:index="1" nillable="true" ma:displayName="Content Type ID" ma:hidden="true" ma:internalName="ContentTypeId" ma:readOnly="true">
      <xsd:simpleType>
        <xsd:restriction base="dms:Unknown"/>
      </xsd:simpleType>
    </xsd:element>
    <xsd:element name="Author" ma:index="4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6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HasCopyDestinations" ma:index="7" nillable="true" ma:displayName="Has Copy Destinations" ma:hidden="true" ma:internalName="_HasCopyDestinations" ma:readOnly="true">
      <xsd:simpleType>
        <xsd:restriction base="dms:Boolean"/>
      </xsd:simpleType>
    </xsd:element>
    <xsd:element name="_CopySource" ma:index="8" nillable="true" ma:displayName="Copy Source" ma:internalName="_CopySource" ma:readOnly="true">
      <xsd:simpleType>
        <xsd:restriction base="dms:Text"/>
      </xsd:simpleType>
    </xsd:element>
    <xsd:element name="_ModerationStatus" ma:index="9" nillable="true" ma:displayName="Approval Status" ma:default="0" ma:hidden="true" ma:internalName="_ModerationStatus" ma:readOnly="true">
      <xsd:simpleType>
        <xsd:restriction base="dms:Unknown"/>
      </xsd:simpleType>
    </xsd:element>
    <xsd:element name="_ModerationComments" ma:index="10" nillable="true" ma:displayName="Approver Comments" ma:hidden="true" ma:internalName="_ModerationComments" ma:readOnly="true">
      <xsd:simpleType>
        <xsd:restriction base="dms:Note"/>
      </xsd:simpleType>
    </xsd:element>
    <xsd:element name="FileRef" ma:index="11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DirRef" ma:index="12" nillable="true" ma:displayName="Path" ma:hidden="true" ma:list="Docs" ma:internalName="FileDirRef" ma:readOnly="true" ma:showField="DirName">
      <xsd:simpleType>
        <xsd:restriction base="dms:Lookup"/>
      </xsd:simpleType>
    </xsd:element>
    <xsd:element name="Last_x0020_Modified" ma:index="13" nillable="true" ma:displayName="Modified" ma:format="TRUE" ma:hidden="true" ma:list="Docs" ma:internalName="Last_x0020_Modified" ma:readOnly="true" ma:showField="TimeLastModified">
      <xsd:simpleType>
        <xsd:restriction base="dms:Lookup"/>
      </xsd:simpleType>
    </xsd:element>
    <xsd:element name="Created_x0020_Date" ma:index="14" nillable="true" ma:displayName="Created" ma:format="TRUE" ma:hidden="true" ma:list="Docs" ma:internalName="Created_x0020_Date" ma:readOnly="true" ma:showField="TimeCreated">
      <xsd:simpleType>
        <xsd:restriction base="dms:Lookup"/>
      </xsd:simpleType>
    </xsd:element>
    <xsd:element name="File_x0020_Size" ma:index="15" nillable="true" ma:displayName="File Size" ma:format="TRUE" ma:hidden="true" ma:list="Docs" ma:internalName="File_x0020_Size" ma:readOnly="true" ma:showField="SizeInKB">
      <xsd:simpleType>
        <xsd:restriction base="dms:Lookup"/>
      </xsd:simpleType>
    </xsd:element>
    <xsd:element name="FSObjType" ma:index="16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CheckedOutUserId" ma:index="18" nillable="true" ma:displayName="ID of the User who has the item Checked Out" ma:hidden="true" ma:list="Docs" ma:internalName="CheckedOutUserId" ma:readOnly="true" ma:showField="CheckoutUserId">
      <xsd:simpleType>
        <xsd:restriction base="dms:Lookup"/>
      </xsd:simpleType>
    </xsd:element>
    <xsd:element name="IsCheckedoutToLocal" ma:index="19" nillable="true" ma:displayName="Is Checked out to local" ma:hidden="true" ma:list="Docs" ma:internalName="IsCheckedoutToLocal" ma:readOnly="true" ma:showField="IsCheckoutToLocal">
      <xsd:simpleType>
        <xsd:restriction base="dms:Lookup"/>
      </xsd:simpleType>
    </xsd:element>
    <xsd:element name="CheckoutUser" ma:index="20" nillable="true" ma:displayName="Checked Out T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niqueId" ma:index="22" nillable="true" ma:displayName="Unique Id" ma:hidden="true" ma:list="Docs" ma:internalName="UniqueId" ma:readOnly="true" ma:showField="UniqueId">
      <xsd:simpleType>
        <xsd:restriction base="dms:Lookup"/>
      </xsd:simpleType>
    </xsd:element>
    <xsd:element name="ProgId" ma:index="23" nillable="true" ma:displayName="ProgId" ma:hidden="true" ma:list="Docs" ma:internalName="ProgId" ma:readOnly="true" ma:showField="ProgId">
      <xsd:simpleType>
        <xsd:restriction base="dms:Lookup"/>
      </xsd:simpleType>
    </xsd:element>
    <xsd:element name="ScopeId" ma:index="24" nillable="true" ma:displayName="ScopeId" ma:hidden="true" ma:list="Docs" ma:internalName="ScopeId" ma:readOnly="true" ma:showField="ScopeId">
      <xsd:simpleType>
        <xsd:restriction base="dms:Lookup"/>
      </xsd:simpleType>
    </xsd:element>
    <xsd:element name="VirusStatus" ma:index="25" nillable="true" ma:displayName="Virus Status" ma:format="TRUE" ma:hidden="true" ma:list="Docs" ma:internalName="VirusStatus" ma:readOnly="true" ma:showField="Size">
      <xsd:simpleType>
        <xsd:restriction base="dms:Lookup"/>
      </xsd:simpleType>
    </xsd:element>
    <xsd:element name="CheckedOutTitle" ma:index="26" nillable="true" ma:displayName="Checked Out To" ma:format="TRUE" ma:hidden="true" ma:list="Docs" ma:internalName="CheckedOutTitle" ma:readOnly="true" ma:showField="CheckedOutTitle">
      <xsd:simpleType>
        <xsd:restriction base="dms:Lookup"/>
      </xsd:simpleType>
    </xsd:element>
    <xsd:element name="_CheckinComment" ma:index="27" nillable="true" ma:displayName="Check In Comment" ma:format="TRUE" ma:list="Docs" ma:internalName="_CheckinComment" ma:readOnly="true" ma:showField="CheckinComment">
      <xsd:simpleType>
        <xsd:restriction base="dms:Lookup"/>
      </xsd:simpleType>
    </xsd:element>
    <xsd:element name="File_x0020_Type" ma:index="31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32" nillable="true" ma:displayName="HTML File Type" ma:hidden="true" ma:internalName="HTML_x0020_File_x0020_Type" ma:readOnly="true">
      <xsd:simpleType>
        <xsd:restriction base="dms:Text"/>
      </xsd:simpleType>
    </xsd:element>
    <xsd:element name="_SourceUrl" ma:index="33" nillable="true" ma:displayName="Source Url" ma:hidden="true" ma:internalName="_SourceUrl">
      <xsd:simpleType>
        <xsd:restriction base="dms:Text"/>
      </xsd:simpleType>
    </xsd:element>
    <xsd:element name="_SharedFileIndex" ma:index="34" nillable="true" ma:displayName="Shared File Index" ma:hidden="true" ma:internalName="_SharedFileIndex">
      <xsd:simpleType>
        <xsd:restriction base="dms:Text"/>
      </xsd:simpleType>
    </xsd:element>
    <xsd:element name="MetaInfo" ma:index="44" nillable="true" ma:displayName="Property Bag" ma:hidden="true" ma:list="Docs" ma:internalName="MetaInfo" ma:showField="MetaInfo">
      <xsd:simpleType>
        <xsd:restriction base="dms:Lookup"/>
      </xsd:simpleType>
    </xsd:element>
    <xsd:element name="_Level" ma:index="45" nillable="true" ma:displayName="Level" ma:hidden="true" ma:internalName="_Level" ma:readOnly="true">
      <xsd:simpleType>
        <xsd:restriction base="dms:Unknown"/>
      </xsd:simpleType>
    </xsd:element>
    <xsd:element name="_IsCurrentVersion" ma:index="46" nillable="true" ma:displayName="Is Current Version" ma:hidden="true" ma:internalName="_IsCurrentVersion" ma:readOnly="true">
      <xsd:simpleType>
        <xsd:restriction base="dms:Boolean"/>
      </xsd:simpleType>
    </xsd:element>
    <xsd:element name="owshiddenversion" ma:index="50" nillable="true" ma:displayName="owshiddenversion" ma:hidden="true" ma:internalName="owshiddenversion" ma:readOnly="true">
      <xsd:simpleType>
        <xsd:restriction base="dms:Unknown"/>
      </xsd:simpleType>
    </xsd:element>
    <xsd:element name="_UIVersion" ma:index="51" nillable="true" ma:displayName="UI Version" ma:hidden="true" ma:internalName="_UIVersion" ma:readOnly="true">
      <xsd:simpleType>
        <xsd:restriction base="dms:Unknown"/>
      </xsd:simpleType>
    </xsd:element>
    <xsd:element name="_UIVersionString" ma:index="52" nillable="true" ma:displayName="Version" ma:internalName="_UIVersionString" ma:readOnly="true">
      <xsd:simpleType>
        <xsd:restriction base="dms:Text"/>
      </xsd:simpleType>
    </xsd:element>
    <xsd:element name="InstanceID" ma:index="53" nillable="true" ma:displayName="Instance ID" ma:hidden="true" ma:internalName="InstanceID" ma:readOnly="true">
      <xsd:simpleType>
        <xsd:restriction base="dms:Unknown"/>
      </xsd:simpleType>
    </xsd:element>
    <xsd:element name="Order" ma:index="54" nillable="true" ma:displayName="Order" ma:hidden="true" ma:internalName="Order">
      <xsd:simpleType>
        <xsd:restriction base="dms:Number"/>
      </xsd:simpleType>
    </xsd:element>
    <xsd:element name="GUID" ma:index="55" nillable="true" ma:displayName="GUID" ma:hidden="true" ma:internalName="GUID" ma:readOnly="true">
      <xsd:simpleType>
        <xsd:restriction base="dms:Unknown"/>
      </xsd:simpleType>
    </xsd:element>
    <xsd:element name="WorkflowVersion" ma:index="56" nillable="true" ma:displayName="Workflow Version" ma:hidden="true" ma:internalName="WorkflowVersion" ma:readOnly="true">
      <xsd:simpleType>
        <xsd:restriction base="dms:Unknown"/>
      </xsd:simpleType>
    </xsd:element>
    <xsd:element name="WorkflowInstanceID" ma:index="57" nillable="true" ma:displayName="Workflow Instance ID" ma:hidden="true" ma:internalName="WorkflowInstanceID" ma:readOnly="true">
      <xsd:simpleType>
        <xsd:restriction base="dms:Unknown"/>
      </xsd:simpleType>
    </xsd:element>
    <xsd:element name="ParentVersionString" ma:index="58" nillable="true" ma:displayName="Source Version (Converted Document)" ma:hidden="true" ma:list="Docs" ma:internalName="ParentVersionString" ma:readOnly="true" ma:showField="ParentVersionString">
      <xsd:simpleType>
        <xsd:restriction base="dms:Lookup"/>
      </xsd:simpleType>
    </xsd:element>
    <xsd:element name="ParentLeafName" ma:index="59" nillable="true" ma:displayName="Source Name (Converted Document)" ma:hidden="true" ma:list="Docs" ma:internalName="ParentLeafName" ma:readOnly="true" ma:showField="ParentLeafName">
      <xsd:simpleType>
        <xsd:restriction base="dms:Lookup"/>
      </xsd:simpleType>
    </xsd:element>
    <xsd:element name="AutoVersionDisabled" ma:index="60" nillable="true" ma:displayName="AutoVersionDisabled" ma:default="FALSE" ma:hidden="true" ma:internalName="AutoVersionDisabled">
      <xsd:simpleType>
        <xsd:restriction base="dms:Boolean"/>
      </xsd:simpleType>
    </xsd:element>
    <xsd:element name="ItemType" ma:index="61" nillable="true" ma:displayName="ItemType" ma:default="1" ma:hidden="true" ma:internalName="ItemType">
      <xsd:simpleType>
        <xsd:restriction base="dms:Unknown"/>
      </xsd:simpleType>
    </xsd:element>
    <xsd:element name="Description" ma:index="62" nillable="true" ma:displayName="Description" ma:hidden="true" ma:internalName="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 ma:readOnly="tru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ContentTypeId xmlns="http://schemas.microsoft.com/sharepoint/v3">0x00A44F887D608DDE45B899B71FB2AA393C</ContentTypeId>
    <_SourceUrl xmlns="http://schemas.microsoft.com/sharepoint/v3" xsi:nil="true"/>
    <AutoVersionDisabled xmlns="http://schemas.microsoft.com/sharepoint/v3">false</AutoVersionDisabled>
    <ItemType xmlns="http://schemas.microsoft.com/sharepoint/v3">1</ItemType>
    <Order xmlns="http://schemas.microsoft.com/sharepoint/v3" xsi:nil="true"/>
    <_SharedFileIndex xmlns="http://schemas.microsoft.com/sharepoint/v3" xsi:nil="true"/>
    <MetaInfo xmlns="http://schemas.microsoft.com/sharepoint/v3" xsi:nil="true"/>
    <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8123054-B7E5-4611-B91B-129349C63B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6EC53A09-14BE-4C53-AC6F-6B268654B0F7}">
  <ds:schemaRefs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8221</TotalTime>
  <Words>445</Words>
  <Application>Microsoft Office PowerPoint</Application>
  <PresentationFormat>On-screen Show (4:3)</PresentationFormat>
  <Paragraphs>109</Paragraphs>
  <Slides>13</Slides>
  <Notes>11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Arial Narrow</vt:lpstr>
      <vt:lpstr>Geneva</vt:lpstr>
      <vt:lpstr>MS PGothic</vt:lpstr>
      <vt:lpstr>Palatino</vt:lpstr>
      <vt:lpstr>Times New Roman</vt:lpstr>
      <vt:lpstr>Office Theme</vt:lpstr>
      <vt:lpstr>The Fresh Connection: Round 3</vt:lpstr>
      <vt:lpstr>Questions on Shelf Life?</vt:lpstr>
      <vt:lpstr>Questions on ROI?</vt:lpstr>
      <vt:lpstr>Questions on Supply Chain?</vt:lpstr>
      <vt:lpstr>Questions on Products?</vt:lpstr>
      <vt:lpstr>Questions on Scores?</vt:lpstr>
      <vt:lpstr>Questions on Strategy?</vt:lpstr>
      <vt:lpstr>Collaborate as a Team</vt:lpstr>
      <vt:lpstr>Logging In</vt:lpstr>
      <vt:lpstr>TFC Round 3</vt:lpstr>
      <vt:lpstr>Report to Board of Directors</vt:lpstr>
      <vt:lpstr>PowerPoint Presentation</vt:lpstr>
      <vt:lpstr>Print For Hybrid Binders</vt:lpstr>
    </vt:vector>
  </TitlesOfParts>
  <Company>Transformance Advisors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Fresh Connection: Round 3</dc:title>
  <dc:creator>Mike Loughrin</dc:creator>
  <cp:lastModifiedBy>Mike Loughrin</cp:lastModifiedBy>
  <cp:revision>546</cp:revision>
  <dcterms:created xsi:type="dcterms:W3CDTF">2001-12-02T06:36:25Z</dcterms:created>
  <dcterms:modified xsi:type="dcterms:W3CDTF">2015-11-03T17:21:22Z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Mike Loughrin</vt:lpwstr>
  </property>
  <property fmtid="{D5CDD505-2E9C-101B-9397-08002B2CF9AE}" pid="3" name="Telephone number">
    <vt:lpwstr>720-234-3244</vt:lpwstr>
  </property>
  <property fmtid="{D5CDD505-2E9C-101B-9397-08002B2CF9AE}" pid="4" name="AddDocumentEventProcessedFirstTime">
    <vt:lpwstr>True</vt:lpwstr>
  </property>
  <property fmtid="{D5CDD505-2E9C-101B-9397-08002B2CF9AE}" pid="5" name="AddDocumentEventProcessedFileUniqueId">
    <vt:lpwstr>300b313a-cdd2-46ad-b6fe-12c6d4bdc028</vt:lpwstr>
  </property>
  <property fmtid="{D5CDD505-2E9C-101B-9397-08002B2CF9AE}" pid="6" name="LastObjectUpdateEventProcessedVersion">
    <vt:lpwstr>2.0</vt:lpwstr>
  </property>
</Properties>
</file>